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108.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wmf" ContentType="image/x-wmf"/>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5"/>
  </p:notesMasterIdLst>
  <p:sldIdLst>
    <p:sldId id="288" r:id="rId2"/>
    <p:sldId id="378" r:id="rId3"/>
    <p:sldId id="379" r:id="rId4"/>
    <p:sldId id="290" r:id="rId5"/>
    <p:sldId id="303" r:id="rId6"/>
    <p:sldId id="293" r:id="rId7"/>
    <p:sldId id="298" r:id="rId8"/>
    <p:sldId id="294" r:id="rId9"/>
    <p:sldId id="301" r:id="rId10"/>
    <p:sldId id="295" r:id="rId11"/>
    <p:sldId id="297" r:id="rId12"/>
    <p:sldId id="296" r:id="rId13"/>
    <p:sldId id="300" r:id="rId14"/>
    <p:sldId id="387" r:id="rId15"/>
    <p:sldId id="388" r:id="rId16"/>
    <p:sldId id="432" r:id="rId17"/>
    <p:sldId id="433" r:id="rId18"/>
    <p:sldId id="434" r:id="rId19"/>
    <p:sldId id="435" r:id="rId20"/>
    <p:sldId id="426" r:id="rId21"/>
    <p:sldId id="427" r:id="rId22"/>
    <p:sldId id="428" r:id="rId23"/>
    <p:sldId id="429" r:id="rId24"/>
    <p:sldId id="430" r:id="rId25"/>
    <p:sldId id="431" r:id="rId26"/>
    <p:sldId id="397" r:id="rId27"/>
    <p:sldId id="389" r:id="rId28"/>
    <p:sldId id="395" r:id="rId29"/>
    <p:sldId id="390" r:id="rId30"/>
    <p:sldId id="259" r:id="rId31"/>
    <p:sldId id="315" r:id="rId32"/>
    <p:sldId id="312" r:id="rId33"/>
    <p:sldId id="316" r:id="rId34"/>
    <p:sldId id="317" r:id="rId35"/>
    <p:sldId id="318" r:id="rId36"/>
    <p:sldId id="319" r:id="rId37"/>
    <p:sldId id="320" r:id="rId38"/>
    <p:sldId id="321" r:id="rId39"/>
    <p:sldId id="322" r:id="rId40"/>
    <p:sldId id="385" r:id="rId41"/>
    <p:sldId id="307" r:id="rId42"/>
    <p:sldId id="406" r:id="rId43"/>
    <p:sldId id="391" r:id="rId44"/>
    <p:sldId id="329" r:id="rId45"/>
    <p:sldId id="411" r:id="rId46"/>
    <p:sldId id="412" r:id="rId47"/>
    <p:sldId id="413" r:id="rId48"/>
    <p:sldId id="328" r:id="rId49"/>
    <p:sldId id="408" r:id="rId50"/>
    <p:sldId id="407" r:id="rId51"/>
    <p:sldId id="309" r:id="rId52"/>
    <p:sldId id="308" r:id="rId53"/>
    <p:sldId id="326" r:id="rId54"/>
    <p:sldId id="311" r:id="rId55"/>
    <p:sldId id="327" r:id="rId56"/>
    <p:sldId id="384" r:id="rId57"/>
    <p:sldId id="382" r:id="rId58"/>
    <p:sldId id="383" r:id="rId59"/>
    <p:sldId id="330" r:id="rId60"/>
    <p:sldId id="344" r:id="rId61"/>
    <p:sldId id="416" r:id="rId62"/>
    <p:sldId id="345" r:id="rId63"/>
    <p:sldId id="331" r:id="rId64"/>
    <p:sldId id="332" r:id="rId65"/>
    <p:sldId id="277" r:id="rId66"/>
    <p:sldId id="278" r:id="rId67"/>
    <p:sldId id="275" r:id="rId68"/>
    <p:sldId id="279" r:id="rId69"/>
    <p:sldId id="400" r:id="rId70"/>
    <p:sldId id="401" r:id="rId71"/>
    <p:sldId id="405" r:id="rId72"/>
    <p:sldId id="402" r:id="rId73"/>
    <p:sldId id="403" r:id="rId74"/>
    <p:sldId id="404" r:id="rId75"/>
    <p:sldId id="362" r:id="rId76"/>
    <p:sldId id="365" r:id="rId77"/>
    <p:sldId id="363" r:id="rId78"/>
    <p:sldId id="324" r:id="rId79"/>
    <p:sldId id="367" r:id="rId80"/>
    <p:sldId id="368" r:id="rId81"/>
    <p:sldId id="374" r:id="rId82"/>
    <p:sldId id="333" r:id="rId83"/>
    <p:sldId id="370" r:id="rId84"/>
    <p:sldId id="334" r:id="rId85"/>
    <p:sldId id="335" r:id="rId86"/>
    <p:sldId id="337" r:id="rId87"/>
    <p:sldId id="414" r:id="rId88"/>
    <p:sldId id="338" r:id="rId89"/>
    <p:sldId id="364" r:id="rId90"/>
    <p:sldId id="339" r:id="rId91"/>
    <p:sldId id="341" r:id="rId92"/>
    <p:sldId id="343" r:id="rId93"/>
    <p:sldId id="342" r:id="rId94"/>
    <p:sldId id="357" r:id="rId95"/>
    <p:sldId id="358" r:id="rId96"/>
    <p:sldId id="371" r:id="rId97"/>
    <p:sldId id="373" r:id="rId98"/>
    <p:sldId id="375" r:id="rId99"/>
    <p:sldId id="376" r:id="rId100"/>
    <p:sldId id="410" r:id="rId101"/>
    <p:sldId id="377" r:id="rId102"/>
    <p:sldId id="381" r:id="rId103"/>
    <p:sldId id="346" r:id="rId104"/>
    <p:sldId id="417" r:id="rId105"/>
    <p:sldId id="418" r:id="rId106"/>
    <p:sldId id="419" r:id="rId107"/>
    <p:sldId id="420" r:id="rId108"/>
    <p:sldId id="421" r:id="rId109"/>
    <p:sldId id="422" r:id="rId110"/>
    <p:sldId id="425" r:id="rId111"/>
    <p:sldId id="423" r:id="rId112"/>
    <p:sldId id="359" r:id="rId113"/>
    <p:sldId id="393" r:id="rId114"/>
    <p:sldId id="360" r:id="rId115"/>
    <p:sldId id="353" r:id="rId116"/>
    <p:sldId id="354" r:id="rId117"/>
    <p:sldId id="356" r:id="rId118"/>
    <p:sldId id="348" r:id="rId119"/>
    <p:sldId id="347" r:id="rId120"/>
    <p:sldId id="355" r:id="rId121"/>
    <p:sldId id="361" r:id="rId122"/>
    <p:sldId id="415" r:id="rId123"/>
    <p:sldId id="302" r:id="rId1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63" autoAdjust="0"/>
    <p:restoredTop sz="85346" autoAdjust="0"/>
  </p:normalViewPr>
  <p:slideViewPr>
    <p:cSldViewPr>
      <p:cViewPr varScale="1">
        <p:scale>
          <a:sx n="73" d="100"/>
          <a:sy n="73" d="100"/>
        </p:scale>
        <p:origin x="-498" y="49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95D942-B7F3-4697-843D-292CD52728B7}" type="datetimeFigureOut">
              <a:rPr lang="en-US" smtClean="0"/>
              <a:pPr/>
              <a:t>10/25/2010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E76B65-457B-4145-8A07-F5193039883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eol.jsc.nasa.gov/"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eol.jsc.nasa.gov/"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eol.jsc.nasa.gov/"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ssd.noaa.gov/"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topics.nytimes.com/top/news/international/countriesandterritories/iceland/eyjafjallajokull/index.html?inline=nyt-geo" TargetMode="External"/><Relationship Id="rId2" Type="http://schemas.openxmlformats.org/officeDocument/2006/relationships/slide" Target="../slides/slide93.xml"/><Relationship Id="rId1" Type="http://schemas.openxmlformats.org/officeDocument/2006/relationships/notesMaster" Target="../notesMasters/notesMaster1.xml"/><Relationship Id="rId4" Type="http://schemas.openxmlformats.org/officeDocument/2006/relationships/hyperlink" Target="http://topics.nytimes.com/top/reference/timestopics/organizations/e/european_union/index.html?inline=nyt-org" TargetMode="Externa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a:solidFill>
                  <a:prstClr val="black"/>
                </a:solidFill>
              </a:rPr>
              <a:pPr>
                <a:defRPr/>
              </a:pPr>
              <a:t>1</a:t>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NOAA’s National Weather Service (NWS) plays a central role in providing meteorological observations and analysis in addition to forecast and advisory information for volcanic ash analogous to that which is provided for most other hazards affecting the atmosphere. Volcanic ash, however, presents a unique set of challenges for NWS operations. For instance, another agency - the Department of Interior’s U.S. Geological Survey (USGS)/ Volcanic Observatory - has the lead in monitoring and warning of volcanic eruptions. The eruptions often occur with very little advanced warning, requiring very close interagency coordination as well as rapid, cohesive delivery of information to decision-makers in emergency management and air traffic.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15</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PUFF model run March 23, 2009</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AVHRR (Advanced Very High Resolution Radiometer) false-color satellite image showing the eruption cloud from an explosion at Redoubt Volcano at 3:31am AKDT on March 23rd 2009. Image was captured at 5:30am and shows the ash cloud passing over other volcanoes and heading NE towards Anchorage. Picture Date: March 23, 2009 14:30:29 UTC . Image Creator:  John Bailey. Image courtesy of the AVO/UAF-GI.</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20</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Earth Observatory Images of Ash plumes ejected by Redoubt Volcano. </a:t>
            </a:r>
            <a:r>
              <a:rPr lang="en-US" sz="1200" kern="1200" dirty="0" smtClean="0">
                <a:solidFill>
                  <a:schemeClr val="tx1"/>
                </a:solidFill>
                <a:latin typeface="+mn-lt"/>
                <a:ea typeface="+mn-ea"/>
                <a:cs typeface="+mn-cs"/>
              </a:rPr>
              <a:t>Above image was acquired March 23, 2009 at 12:30am AKDT [Add 8 hrs for UTC.] The above Terra MODIS image was captured at 12:30 a.m.  March 23, just 16 minutes after the third large eruption. Two plumes of ash are visible: a long white plume reaching north, and a smaller one just northeast the volcano. Communities along the trajectory of the ash plume included </a:t>
            </a:r>
            <a:r>
              <a:rPr lang="en-US" sz="1200" kern="1200" dirty="0" err="1" smtClean="0">
                <a:solidFill>
                  <a:schemeClr val="tx1"/>
                </a:solidFill>
                <a:latin typeface="+mn-lt"/>
                <a:ea typeface="+mn-ea"/>
                <a:cs typeface="+mn-cs"/>
              </a:rPr>
              <a:t>Skwenta</a:t>
            </a:r>
            <a:r>
              <a:rPr lang="en-US" sz="1200" kern="1200" dirty="0" smtClean="0">
                <a:solidFill>
                  <a:schemeClr val="tx1"/>
                </a:solidFill>
                <a:latin typeface="+mn-lt"/>
                <a:ea typeface="+mn-ea"/>
                <a:cs typeface="+mn-cs"/>
              </a:rPr>
              <a:t> and </a:t>
            </a:r>
            <a:r>
              <a:rPr lang="en-US" sz="1200" kern="1200" dirty="0" err="1" smtClean="0">
                <a:solidFill>
                  <a:schemeClr val="tx1"/>
                </a:solidFill>
                <a:latin typeface="+mn-lt"/>
                <a:ea typeface="+mn-ea"/>
                <a:cs typeface="+mn-cs"/>
              </a:rPr>
              <a:t>Talkeenta</a:t>
            </a:r>
            <a:r>
              <a:rPr lang="en-US" sz="1200" kern="1200" dirty="0" smtClean="0">
                <a:solidFill>
                  <a:schemeClr val="tx1"/>
                </a:solidFill>
                <a:latin typeface="+mn-lt"/>
                <a:ea typeface="+mn-ea"/>
                <a:cs typeface="+mn-cs"/>
              </a:rPr>
              <a:t>. NASA images created by Jesse Allen, using data provided courtesy of the MODIS Rapid Response team.</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21</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MODIS image from Terra, 23 March 2009, 2149Z. Courtesy of GINA. Ash on the snow to the NNE of Redoubt. Picture Date: March 23, 2009 21:49:00 UTC. Image Creator:  Jonathan </a:t>
            </a:r>
            <a:r>
              <a:rPr lang="en-US" sz="1200" kern="1200" dirty="0" err="1" smtClean="0">
                <a:solidFill>
                  <a:schemeClr val="tx1"/>
                </a:solidFill>
                <a:latin typeface="+mn-lt"/>
                <a:ea typeface="+mn-ea"/>
                <a:cs typeface="+mn-cs"/>
              </a:rPr>
              <a:t>Dehn</a:t>
            </a:r>
            <a:r>
              <a:rPr lang="en-US" sz="1200" kern="1200" dirty="0" smtClean="0">
                <a:solidFill>
                  <a:schemeClr val="tx1"/>
                </a:solidFill>
                <a:latin typeface="+mn-lt"/>
                <a:ea typeface="+mn-ea"/>
                <a:cs typeface="+mn-cs"/>
              </a:rPr>
              <a:t>. Image courtesy of the Geographic Information Network of Alaska.</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22</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OMI sulfur dioxide satellite image from the March 23 2009 eruptive events at Redoubt volcano. Colors represent relative amount of gas with dark orange/red being the highest and blue/purple the lowest. This is from combining 2 OMI orbits for March 23 2009. AURA/OMI: 03/23/2009 20:43 – 22:34 UTC, SO2 mass: 42.152 </a:t>
            </a:r>
            <a:r>
              <a:rPr lang="en-US" sz="1200" kern="1200" dirty="0" err="1" smtClean="0">
                <a:solidFill>
                  <a:schemeClr val="tx1"/>
                </a:solidFill>
                <a:latin typeface="+mn-lt"/>
                <a:ea typeface="+mn-ea"/>
                <a:cs typeface="+mn-cs"/>
              </a:rPr>
              <a:t>kt</a:t>
            </a:r>
            <a:r>
              <a:rPr lang="en-US" sz="1200" kern="1200" dirty="0" smtClean="0">
                <a:solidFill>
                  <a:schemeClr val="tx1"/>
                </a:solidFill>
                <a:latin typeface="+mn-lt"/>
                <a:ea typeface="+mn-ea"/>
                <a:cs typeface="+mn-cs"/>
              </a:rPr>
              <a:t>; Area: 285,359 km2, SO2 max: 58.87 DU at Lon: -149.05, Lat: 61.58. These data are from NASA’s EOS-Aura satellite and its Ozone Monitoring Instrument (OMI)</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23</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 March 26, 2009, Alaska’s Mount Redoubt erupted, sending a plume of ash and steam to a height of 19,800 meters (65,000 feet) above sea level, according to the Alaska Volcano Observatory. The explosive eruption began just before 9:00 a.m. local time, and the resulting plume shot well above the overlying cloud cover.</a:t>
            </a:r>
          </a:p>
          <a:p>
            <a:r>
              <a:rPr lang="en-US" dirty="0" smtClean="0"/>
              <a:t>The Geostationary Operational Environmental Satellite (GOES) captured a series of images of Mount Redoubt’s activity. This animation shows the region at 15-minute intervals, from 9:00 a.m. to 11:30 a.m. local time. This view of the region looks from the east, with north toward image right. Peach lines show the contours of the land and water. Just west of Cook Inlet, the volcanic plume appears (image center). Shortly after 9:00 a.m., the plume makes its first appearance—a concentrated puffball that casts a shadow on the surrounding clouds. As the minutes and hours pass, the plume dissipates and blows toward the north.</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24</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early May 2009, the Alaska Volcano Observatory (AVO) warned that Mount Redoubt could erupt explosively at any time with little or no warning. The AVO cited the volcano’s seismic activity, gaseous output, and lava-dome growth as reasons for concern. The AVO warned that a collapse of the lava dome could send significant amounts of ash and </a:t>
            </a:r>
            <a:r>
              <a:rPr lang="en-US" dirty="0" err="1" smtClean="0"/>
              <a:t>meltwater</a:t>
            </a:r>
            <a:r>
              <a:rPr lang="en-US" dirty="0" smtClean="0"/>
              <a:t> down nearby Drift Glacier.</a:t>
            </a:r>
          </a:p>
          <a:p>
            <a:r>
              <a:rPr lang="en-US" dirty="0" smtClean="0"/>
              <a:t>The Advanced </a:t>
            </a:r>
            <a:r>
              <a:rPr lang="en-US" dirty="0" err="1" smtClean="0"/>
              <a:t>Spaceborne</a:t>
            </a:r>
            <a:r>
              <a:rPr lang="en-US" dirty="0" smtClean="0"/>
              <a:t> Thermal Emission and Reflection Radiometer (ASTER) on NASA’s Terra satellite acquired this image of Mount Redoubt and its surroundings on May 5, 2009, when the volcano exhibited little visible activity besides a plume of vapor. In this false-color image made from a combination of visible and infrared light, the bright white steam plume hovers over the volcano’s summit. Immediately southwest of this plume, clouds appear fairly thin and dull. North of the volcano, pristine snow rests on the land surface, but southeast of the volcano, </a:t>
            </a:r>
            <a:r>
              <a:rPr lang="en-US" dirty="0" err="1" smtClean="0"/>
              <a:t>ashfall</a:t>
            </a:r>
            <a:r>
              <a:rPr lang="en-US" dirty="0" smtClean="0"/>
              <a:t> from earlier eruptions has stained the icy surface. (In the large image, the vegetation in the coastal areas and in river </a:t>
            </a:r>
            <a:r>
              <a:rPr lang="en-US" dirty="0" err="1" smtClean="0"/>
              <a:t>valeys</a:t>
            </a:r>
            <a:r>
              <a:rPr lang="en-US" dirty="0" smtClean="0"/>
              <a:t> is red.)</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25</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Image:  NASA’s Advanced Land Imager (ALI) on NASA’s Earth Observing-1 – April</a:t>
            </a:r>
            <a:r>
              <a:rPr lang="en-US" baseline="0" dirty="0" smtClean="0"/>
              <a:t> 4, 2009</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Mount Redoubt April 4, 2009.  Volcanic Ash Plume, Volcanic </a:t>
            </a:r>
            <a:r>
              <a:rPr lang="en-US" baseline="0" dirty="0" err="1" smtClean="0"/>
              <a:t>Ashfall</a:t>
            </a:r>
            <a:r>
              <a:rPr lang="en-US" baseline="0" dirty="0" smtClean="0"/>
              <a:t>, and Lahars (Mud/Debris flow)</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Two major lahars moved down the Drift River and partially inundated the Chevron oil terminal. The risk and damage inflicted on the Drift River terminal cost Chevron significantly (these data were unavailable at the time of writing). Some WFO staff expressed concern that NWS services were underutilized by those managing the Drift River terminal during this event. Like other oil terminals in the state, the Drift River site is vulnerable to natural hazards. Damage to the terminals poses a risk to the surrounding ecological and human communities. There was also a significant economic impact from halting oil storage at the Drift River Oil Terminal, which affects upstream production wells.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Airborne ash clouds posed a hazard to aviation, resulted in hundreds of cancellations, and rerouted flights in and around metropolitan Anchorage. The repercussions of human and cargo transport delays rippled through the Anchorage, Alaskan, and U.S. economies. Alaska Airlines cancelled approximately 200 flights. FedEx, UPS, and several other cargo airlines rerouted aircraft to Seattle. </a:t>
            </a:r>
            <a:r>
              <a:rPr lang="en-US" sz="1200" kern="1200" baseline="0" dirty="0" err="1" smtClean="0">
                <a:solidFill>
                  <a:schemeClr val="tx1"/>
                </a:solidFill>
                <a:latin typeface="+mn-lt"/>
                <a:ea typeface="+mn-ea"/>
                <a:cs typeface="+mn-cs"/>
              </a:rPr>
              <a:t>Ashfall</a:t>
            </a:r>
            <a:r>
              <a:rPr lang="en-US" sz="1200" kern="1200" baseline="0" dirty="0" smtClean="0">
                <a:solidFill>
                  <a:schemeClr val="tx1"/>
                </a:solidFill>
                <a:latin typeface="+mn-lt"/>
                <a:ea typeface="+mn-ea"/>
                <a:cs typeface="+mn-cs"/>
              </a:rPr>
              <a:t> caused the Ted Stevens International Airport in Anchorage to shut down all operations for 20 hours. Disruption to the aviation industry was significant with long-term and far-reaching economic implications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Minor </a:t>
            </a:r>
            <a:r>
              <a:rPr lang="en-US" sz="1200" kern="1200" baseline="0" dirty="0" err="1" smtClean="0">
                <a:solidFill>
                  <a:schemeClr val="tx1"/>
                </a:solidFill>
                <a:latin typeface="+mn-lt"/>
                <a:ea typeface="+mn-ea"/>
                <a:cs typeface="+mn-cs"/>
              </a:rPr>
              <a:t>ashfall</a:t>
            </a:r>
            <a:r>
              <a:rPr lang="en-US" sz="1200" kern="1200" baseline="0" dirty="0" smtClean="0">
                <a:solidFill>
                  <a:schemeClr val="tx1"/>
                </a:solidFill>
                <a:latin typeface="+mn-lt"/>
                <a:ea typeface="+mn-ea"/>
                <a:cs typeface="+mn-cs"/>
              </a:rPr>
              <a:t> affected several communities as far downwind as Delta Junction (400 miles northeast of Anchorage). Emergency managers used NWS products with varying degrees of success to prepare their communities for </a:t>
            </a:r>
            <a:r>
              <a:rPr lang="en-US" sz="1200" kern="1200" baseline="0" dirty="0" err="1" smtClean="0">
                <a:solidFill>
                  <a:schemeClr val="tx1"/>
                </a:solidFill>
                <a:latin typeface="+mn-lt"/>
                <a:ea typeface="+mn-ea"/>
                <a:cs typeface="+mn-cs"/>
              </a:rPr>
              <a:t>ashfall</a:t>
            </a:r>
            <a:r>
              <a:rPr lang="en-US" sz="1200" kern="1200" baseline="0" dirty="0" smtClean="0">
                <a:solidFill>
                  <a:schemeClr val="tx1"/>
                </a:solidFill>
                <a:latin typeface="+mn-lt"/>
                <a:ea typeface="+mn-ea"/>
                <a:cs typeface="+mn-cs"/>
              </a:rPr>
              <a:t> threats. Elmendorf AFB temporarily relocated some of its assets.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26</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There were several impacts from this series of eruptions from Mount Redoubt. Two major lahars (mudflows) moved down the Drift River and partially inundated an oil terminal. Airborne ash clouds posed a hazard to aviation and caused multiple flight cancellations and reroutes. Alaska Airlines cancelled approximately 200 flights. FedEx, United Parcel Service and several other cargo airlines rerouted aircraft to Seattle. </a:t>
            </a:r>
            <a:r>
              <a:rPr lang="en-US" sz="1200" kern="1200" baseline="0" dirty="0" err="1" smtClean="0">
                <a:solidFill>
                  <a:schemeClr val="tx1"/>
                </a:solidFill>
                <a:latin typeface="+mn-lt"/>
                <a:ea typeface="+mn-ea"/>
                <a:cs typeface="+mn-cs"/>
              </a:rPr>
              <a:t>Ashfall</a:t>
            </a:r>
            <a:r>
              <a:rPr lang="en-US" sz="1200" kern="1200" baseline="0" dirty="0" smtClean="0">
                <a:solidFill>
                  <a:schemeClr val="tx1"/>
                </a:solidFill>
                <a:latin typeface="+mn-lt"/>
                <a:ea typeface="+mn-ea"/>
                <a:cs typeface="+mn-cs"/>
              </a:rPr>
              <a:t> forced Ted Stevens International Airport in Anchorage to close for 20 consecutive hours. Disruption to the aviation industry was significant for passenger travel and cargo transportation between Asia and North America. Minor </a:t>
            </a:r>
            <a:r>
              <a:rPr lang="en-US" sz="1200" kern="1200" baseline="0" dirty="0" err="1" smtClean="0">
                <a:solidFill>
                  <a:schemeClr val="tx1"/>
                </a:solidFill>
                <a:latin typeface="+mn-lt"/>
                <a:ea typeface="+mn-ea"/>
                <a:cs typeface="+mn-cs"/>
              </a:rPr>
              <a:t>ashfall</a:t>
            </a:r>
            <a:r>
              <a:rPr lang="en-US" sz="1200" kern="1200" baseline="0" dirty="0" smtClean="0">
                <a:solidFill>
                  <a:schemeClr val="tx1"/>
                </a:solidFill>
                <a:latin typeface="+mn-lt"/>
                <a:ea typeface="+mn-ea"/>
                <a:cs typeface="+mn-cs"/>
              </a:rPr>
              <a:t> impacted several communities as far downwind as Delta Junction, Alaska, 400 miles northeast of Anchorage. Elmendorf Air Force Base assets were temporarily relocated. There were also impacts to oil field operations due to the cessation of oil storage at Chevron's Drift River Oil Terminal. ***the economic impact is estimated to be less than or equal to the cost of the impact from the 1989-1990 Mount Redoubt event (estimated at $160 million). *** - replace with actual figures if available.</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27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kern="1200" baseline="0" dirty="0" smtClean="0">
                <a:solidFill>
                  <a:schemeClr val="tx1"/>
                </a:solidFill>
                <a:latin typeface="+mn-lt"/>
                <a:ea typeface="+mn-ea"/>
                <a:cs typeface="+mn-cs"/>
              </a:rPr>
              <a:t>Explosive eruptions form broken hot magma and volcanic gas, which heats the air and rises like a thunderstorm. This brings volcanic ash and gases high into the atmosphere, up to the levels where jet aircraft fly and even beyond. This ash and gas are blown by the wind, which blows in</a:t>
            </a:r>
          </a:p>
          <a:p>
            <a:r>
              <a:rPr lang="en-US" sz="1200" kern="1200" baseline="0" dirty="0" smtClean="0">
                <a:solidFill>
                  <a:schemeClr val="tx1"/>
                </a:solidFill>
                <a:latin typeface="+mn-lt"/>
                <a:ea typeface="+mn-ea"/>
                <a:cs typeface="+mn-cs"/>
              </a:rPr>
              <a:t>different directions at various heights. The ash and gas lead to volcanic clouds, which incorporate water and ice particles. If these clouds reach the surface of the Earth then they may cause adverse respiratory effects in susceptible individuals. They are also a threat to the safety of jet aircraft because the ash melts inside the engines and may cause engine failure and other damage. These clouds may last for days or even weeks and can travel all the way around the world.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Ground based radar systems and satellite sensors can map the volcanic clouds. The satellite sensors can detect, measure and map ash, ice and sulfur dioxide gas. Radar and satellite data provide information about cloud altitude in near real time. There are accurate trajectory models,</a:t>
            </a:r>
          </a:p>
          <a:p>
            <a:r>
              <a:rPr lang="en-US" sz="1200" kern="1200" baseline="0" dirty="0" smtClean="0">
                <a:solidFill>
                  <a:schemeClr val="tx1"/>
                </a:solidFill>
                <a:latin typeface="+mn-lt"/>
                <a:ea typeface="+mn-ea"/>
                <a:cs typeface="+mn-cs"/>
              </a:rPr>
              <a:t>which can forecast the winds at all levels and predict the position of volcanic ash in advance. Volcanic ash aviation </a:t>
            </a:r>
            <a:r>
              <a:rPr lang="en-US" sz="1200" kern="1200" baseline="0" dirty="0" err="1" smtClean="0">
                <a:solidFill>
                  <a:schemeClr val="tx1"/>
                </a:solidFill>
                <a:latin typeface="+mn-lt"/>
                <a:ea typeface="+mn-ea"/>
                <a:cs typeface="+mn-cs"/>
              </a:rPr>
              <a:t>centres</a:t>
            </a:r>
            <a:r>
              <a:rPr lang="en-US" sz="1200" kern="1200" baseline="0" dirty="0" smtClean="0">
                <a:solidFill>
                  <a:schemeClr val="tx1"/>
                </a:solidFill>
                <a:latin typeface="+mn-lt"/>
                <a:ea typeface="+mn-ea"/>
                <a:cs typeface="+mn-cs"/>
              </a:rPr>
              <a:t> worldwide relay this information to aircraft dispatchers and pilots.</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Volcanic</a:t>
            </a:r>
            <a:r>
              <a:rPr lang="en-US" baseline="0" dirty="0" smtClean="0"/>
              <a:t> Ash Advisory beginning </a:t>
            </a:r>
            <a:r>
              <a:rPr lang="en-US" sz="1200" kern="1200" baseline="0" dirty="0" smtClean="0">
                <a:solidFill>
                  <a:schemeClr val="tx1"/>
                </a:solidFill>
                <a:latin typeface="+mn-lt"/>
                <a:ea typeface="+mn-ea"/>
                <a:cs typeface="+mn-cs"/>
              </a:rPr>
              <a:t>2009-03-24 04:16Z and ending 2009-03-24 13:00Z.  This was the largest of 11 VAAs (206,342 KM^2) issued between March 22, 2010 and April 4, 2010.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smtClean="0">
                <a:solidFill>
                  <a:schemeClr val="tx1"/>
                </a:solidFill>
                <a:latin typeface="+mn-lt"/>
                <a:ea typeface="+mn-ea"/>
                <a:cs typeface="+mn-cs"/>
              </a:rPr>
              <a:t>***During March and April 2009, the Alaska Aviation Weather Unit (AAWU) evaluated 142 Pilot Reports (PIREPS) and issued 39 SIGMETS that were all volcanic related. </a:t>
            </a:r>
            <a:r>
              <a:rPr lang="en-US" sz="1200" kern="1200" baseline="0" dirty="0" smtClean="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28</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Will probably remove.</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29</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solidFill>
                  <a:schemeClr val="bg1"/>
                </a:solidFill>
              </a:rPr>
              <a:t>Organizations</a:t>
            </a:r>
            <a:r>
              <a:rPr lang="en-US" baseline="0" dirty="0" smtClean="0">
                <a:solidFill>
                  <a:schemeClr val="bg1"/>
                </a:solidFill>
              </a:rPr>
              <a:t> involved:</a:t>
            </a:r>
            <a:endParaRPr lang="en-US" dirty="0" smtClean="0">
              <a:solidFill>
                <a:schemeClr val="bg1"/>
              </a:solidFill>
            </a:endParaRPr>
          </a:p>
          <a:p>
            <a:pPr eaLnBrk="1" hangingPunct="1"/>
            <a:endParaRPr lang="en-US" dirty="0" smtClean="0">
              <a:solidFill>
                <a:schemeClr val="bg1"/>
              </a:solidFill>
            </a:endParaRPr>
          </a:p>
          <a:p>
            <a:pPr eaLnBrk="1" hangingPunct="1"/>
            <a:r>
              <a:rPr lang="en-US" dirty="0" smtClean="0">
                <a:solidFill>
                  <a:schemeClr val="bg1"/>
                </a:solidFill>
              </a:rPr>
              <a:t>Department of Commerce (DOC), </a:t>
            </a:r>
          </a:p>
          <a:p>
            <a:pPr eaLnBrk="1" hangingPunct="1"/>
            <a:r>
              <a:rPr lang="en-US" baseline="0" dirty="0" smtClean="0">
                <a:solidFill>
                  <a:schemeClr val="bg1"/>
                </a:solidFill>
              </a:rPr>
              <a:t>     </a:t>
            </a:r>
            <a:r>
              <a:rPr lang="en-US" b="1" dirty="0" smtClean="0">
                <a:solidFill>
                  <a:schemeClr val="bg1"/>
                </a:solidFill>
              </a:rPr>
              <a:t>National Oceanic and Atmospheric Administration (NOAA)</a:t>
            </a:r>
          </a:p>
          <a:p>
            <a:pPr lvl="1" eaLnBrk="1" hangingPunct="1">
              <a:lnSpc>
                <a:spcPct val="80000"/>
              </a:lnSpc>
            </a:pPr>
            <a:r>
              <a:rPr lang="en-US" dirty="0" smtClean="0">
                <a:solidFill>
                  <a:schemeClr val="bg1"/>
                </a:solidFill>
              </a:rPr>
              <a:t>National Weather Service (NWS) </a:t>
            </a:r>
            <a:r>
              <a:rPr lang="en-US" b="1" dirty="0" smtClean="0">
                <a:solidFill>
                  <a:schemeClr val="bg1"/>
                </a:solidFill>
              </a:rPr>
              <a:t>Anchorage and Washington DC Volcanic Ash Advisory Center(s) (VAAC)</a:t>
            </a:r>
          </a:p>
          <a:p>
            <a:pPr lvl="1" eaLnBrk="1" hangingPunct="1">
              <a:lnSpc>
                <a:spcPct val="80000"/>
              </a:lnSpc>
            </a:pPr>
            <a:r>
              <a:rPr lang="en-US" dirty="0" smtClean="0">
                <a:solidFill>
                  <a:schemeClr val="bg1"/>
                </a:solidFill>
              </a:rPr>
              <a:t>National Environmental Satellite, Data, and Information Service (NESDIS)</a:t>
            </a:r>
          </a:p>
          <a:p>
            <a:pPr lvl="1" eaLnBrk="1" hangingPunct="1">
              <a:lnSpc>
                <a:spcPct val="80000"/>
              </a:lnSpc>
            </a:pPr>
            <a:r>
              <a:rPr lang="en-US" dirty="0" smtClean="0">
                <a:solidFill>
                  <a:schemeClr val="bg1"/>
                </a:solidFill>
              </a:rPr>
              <a:t>Air Research Laboratory (ARL) – Modeling</a:t>
            </a:r>
          </a:p>
          <a:p>
            <a:pPr eaLnBrk="1" hangingPunct="1"/>
            <a:endParaRPr lang="en-US" dirty="0" smtClean="0">
              <a:solidFill>
                <a:schemeClr val="bg1"/>
              </a:solidFill>
            </a:endParaRPr>
          </a:p>
          <a:p>
            <a:pPr eaLnBrk="1" hangingPunct="1"/>
            <a:r>
              <a:rPr lang="en-US" dirty="0" smtClean="0">
                <a:solidFill>
                  <a:schemeClr val="bg1"/>
                </a:solidFill>
              </a:rPr>
              <a:t>US Geological Survey (USGS)/</a:t>
            </a:r>
            <a:r>
              <a:rPr lang="en-US" b="1" dirty="0" smtClean="0">
                <a:solidFill>
                  <a:schemeClr val="bg1"/>
                </a:solidFill>
              </a:rPr>
              <a:t>US Volcano Observatories (AVO)</a:t>
            </a:r>
          </a:p>
          <a:p>
            <a:pPr eaLnBrk="1" hangingPunct="1"/>
            <a:endParaRPr lang="en-US" b="1" dirty="0" smtClean="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chemeClr val="bg1"/>
                </a:solidFill>
              </a:rPr>
              <a:t>Federal Aviation Administration (FAA)</a:t>
            </a:r>
          </a:p>
          <a:p>
            <a:pPr eaLnBrk="1" hangingPunct="1"/>
            <a:endParaRPr lang="en-US" b="1" dirty="0" smtClean="0">
              <a:solidFill>
                <a:schemeClr val="bg1"/>
              </a:solidFill>
            </a:endParaRPr>
          </a:p>
          <a:p>
            <a:pPr eaLnBrk="1" hangingPunct="1"/>
            <a:r>
              <a:rPr lang="en-US" b="1" dirty="0" smtClean="0">
                <a:solidFill>
                  <a:schemeClr val="bg1"/>
                </a:solidFill>
              </a:rPr>
              <a:t>Department of Defense (DOD) - </a:t>
            </a:r>
            <a:r>
              <a:rPr lang="en-US" dirty="0" smtClean="0">
                <a:solidFill>
                  <a:schemeClr val="bg1"/>
                </a:solidFill>
              </a:rPr>
              <a:t>United States Air Force (USAF)</a:t>
            </a:r>
          </a:p>
          <a:p>
            <a:pPr eaLnBrk="1" hangingPunct="1"/>
            <a:r>
              <a:rPr lang="en-US" b="1" dirty="0" smtClean="0">
                <a:solidFill>
                  <a:schemeClr val="bg1"/>
                </a:solidFill>
              </a:rPr>
              <a:t>Department of Interior (DOI)</a:t>
            </a:r>
          </a:p>
          <a:p>
            <a:pPr eaLnBrk="1" hangingPunct="1"/>
            <a:r>
              <a:rPr lang="en-US" b="1" dirty="0" smtClean="0">
                <a:solidFill>
                  <a:schemeClr val="bg1"/>
                </a:solidFill>
              </a:rPr>
              <a:t>Department of Transportation (DOT) </a:t>
            </a:r>
          </a:p>
          <a:p>
            <a:pPr eaLnBrk="1" hangingPunct="1"/>
            <a:r>
              <a:rPr lang="en-US" b="1" dirty="0" smtClean="0">
                <a:solidFill>
                  <a:schemeClr val="bg1"/>
                </a:solidFill>
              </a:rPr>
              <a:t>Division of Homeland Security and Emergency Management (DHS&amp;EM)</a:t>
            </a:r>
          </a:p>
          <a:p>
            <a:pPr eaLnBrk="1" hangingPunct="1">
              <a:lnSpc>
                <a:spcPct val="80000"/>
              </a:lnSpc>
            </a:pPr>
            <a:r>
              <a:rPr lang="en-US" b="1" dirty="0" smtClean="0">
                <a:solidFill>
                  <a:schemeClr val="bg1"/>
                </a:solidFill>
              </a:rPr>
              <a:t>International Civil Aviation Organization (ICAO)</a:t>
            </a:r>
          </a:p>
          <a:p>
            <a:pPr eaLnBrk="1" hangingPunct="1">
              <a:lnSpc>
                <a:spcPct val="80000"/>
              </a:lnSpc>
            </a:pPr>
            <a:r>
              <a:rPr lang="en-US" b="1" dirty="0" smtClean="0">
                <a:solidFill>
                  <a:schemeClr val="bg1"/>
                </a:solidFill>
              </a:rPr>
              <a:t>World Meteorological </a:t>
            </a:r>
            <a:r>
              <a:rPr lang="en-US" b="1" dirty="0" err="1" smtClean="0">
                <a:solidFill>
                  <a:schemeClr val="bg1"/>
                </a:solidFill>
              </a:rPr>
              <a:t>Organiztion</a:t>
            </a:r>
            <a:r>
              <a:rPr lang="en-US" b="1" dirty="0" smtClean="0">
                <a:solidFill>
                  <a:schemeClr val="bg1"/>
                </a:solidFill>
              </a:rPr>
              <a:t> </a:t>
            </a:r>
          </a:p>
          <a:p>
            <a:pPr eaLnBrk="1" hangingPunct="1">
              <a:lnSpc>
                <a:spcPct val="80000"/>
              </a:lnSpc>
            </a:pPr>
            <a:endParaRPr lang="en-US" b="1" dirty="0" smtClean="0">
              <a:solidFill>
                <a:schemeClr val="bg1"/>
              </a:solidFill>
            </a:endParaRPr>
          </a:p>
          <a:p>
            <a:pPr eaLnBrk="1" hangingPunct="1">
              <a:lnSpc>
                <a:spcPct val="80000"/>
              </a:lnSpc>
            </a:pPr>
            <a:r>
              <a:rPr lang="en-US" b="1" dirty="0" smtClean="0">
                <a:solidFill>
                  <a:schemeClr val="bg1"/>
                </a:solidFill>
              </a:rPr>
              <a:t>Other worldwide VAACs (9 total)</a:t>
            </a:r>
          </a:p>
          <a:p>
            <a:pPr eaLnBrk="1" hangingPunct="1"/>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30</a:t>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31</a:t>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VAAC – Volcanic Ash Advisory Center</a:t>
            </a:r>
          </a:p>
          <a:p>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32</a:t>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r>
              <a:rPr lang="en-US" smtClean="0">
                <a:latin typeface="Times" pitchFamily="18" charset="0"/>
              </a:rPr>
              <a:t>*With a Memorandum of Agreement (MOA) with the FAA.</a:t>
            </a:r>
          </a:p>
        </p:txBody>
      </p:sp>
      <p:sp>
        <p:nvSpPr>
          <p:cNvPr id="118788" name="Slide Number Placeholder 3"/>
          <p:cNvSpPr>
            <a:spLocks noGrp="1"/>
          </p:cNvSpPr>
          <p:nvPr>
            <p:ph type="sldNum" sz="quarter" idx="5"/>
          </p:nvPr>
        </p:nvSpPr>
        <p:spPr>
          <a:noFill/>
        </p:spPr>
        <p:txBody>
          <a:bodyPr/>
          <a:lstStyle/>
          <a:p>
            <a:fld id="{FFE741FC-BD4E-47BC-B940-B3226ED663F6}" type="slidenum">
              <a:rPr lang="en-US" smtClean="0">
                <a:solidFill>
                  <a:prstClr val="black"/>
                </a:solidFill>
              </a:rPr>
              <a:pPr/>
              <a:t>33</a:t>
            </a:fld>
            <a:endParaRPr lang="en-US" smtClean="0">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p:spPr>
      </p:sp>
      <p:sp>
        <p:nvSpPr>
          <p:cNvPr id="119811" name="Notes Placeholder 2"/>
          <p:cNvSpPr>
            <a:spLocks noGrp="1"/>
          </p:cNvSpPr>
          <p:nvPr>
            <p:ph type="body" idx="1"/>
          </p:nvPr>
        </p:nvSpPr>
        <p:spPr>
          <a:noFill/>
          <a:ln/>
        </p:spPr>
        <p:txBody>
          <a:bodyPr/>
          <a:lstStyle/>
          <a:p>
            <a:r>
              <a:rPr lang="en-US" smtClean="0">
                <a:latin typeface="Times" pitchFamily="18" charset="0"/>
              </a:rPr>
              <a:t>Goals Reached?</a:t>
            </a:r>
          </a:p>
        </p:txBody>
      </p:sp>
      <p:sp>
        <p:nvSpPr>
          <p:cNvPr id="119812" name="Slide Number Placeholder 3"/>
          <p:cNvSpPr>
            <a:spLocks noGrp="1"/>
          </p:cNvSpPr>
          <p:nvPr>
            <p:ph type="sldNum" sz="quarter" idx="5"/>
          </p:nvPr>
        </p:nvSpPr>
        <p:spPr>
          <a:noFill/>
        </p:spPr>
        <p:txBody>
          <a:bodyPr/>
          <a:lstStyle/>
          <a:p>
            <a:fld id="{EE91E560-E5F2-4B6C-8A93-1BB2F947E7A0}" type="slidenum">
              <a:rPr lang="en-US" smtClean="0">
                <a:solidFill>
                  <a:prstClr val="black"/>
                </a:solidFill>
              </a:rPr>
              <a:pPr/>
              <a:t>34</a:t>
            </a:fld>
            <a:endParaRPr lang="en-US" smtClean="0">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p:spPr>
      </p:sp>
      <p:sp>
        <p:nvSpPr>
          <p:cNvPr id="120835" name="Notes Placeholder 2"/>
          <p:cNvSpPr>
            <a:spLocks noGrp="1"/>
          </p:cNvSpPr>
          <p:nvPr>
            <p:ph type="body" idx="1"/>
          </p:nvPr>
        </p:nvSpPr>
        <p:spPr>
          <a:noFill/>
          <a:ln/>
        </p:spPr>
        <p:txBody>
          <a:bodyPr/>
          <a:lstStyle/>
          <a:p>
            <a:r>
              <a:rPr lang="en-US" smtClean="0">
                <a:latin typeface="Times" pitchFamily="18" charset="0"/>
              </a:rPr>
              <a:t>Goals Reached?</a:t>
            </a:r>
          </a:p>
        </p:txBody>
      </p:sp>
      <p:sp>
        <p:nvSpPr>
          <p:cNvPr id="120836" name="Slide Number Placeholder 3"/>
          <p:cNvSpPr>
            <a:spLocks noGrp="1"/>
          </p:cNvSpPr>
          <p:nvPr>
            <p:ph type="sldNum" sz="quarter" idx="5"/>
          </p:nvPr>
        </p:nvSpPr>
        <p:spPr>
          <a:noFill/>
        </p:spPr>
        <p:txBody>
          <a:bodyPr/>
          <a:lstStyle/>
          <a:p>
            <a:fld id="{AE9E0C7A-9108-47B9-8430-58B33E0B84B0}" type="slidenum">
              <a:rPr lang="en-US" smtClean="0">
                <a:solidFill>
                  <a:prstClr val="black"/>
                </a:solidFill>
              </a:rPr>
              <a:pPr/>
              <a:t>35</a:t>
            </a:fld>
            <a:endParaRPr lang="en-US" smtClean="0">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p:spPr>
        <p:txBody>
          <a:bodyPr/>
          <a:lstStyle/>
          <a:p>
            <a:r>
              <a:rPr lang="en-US" smtClean="0">
                <a:latin typeface="Times" pitchFamily="18" charset="0"/>
              </a:rPr>
              <a:t>Goals Reached?</a:t>
            </a:r>
          </a:p>
        </p:txBody>
      </p:sp>
      <p:sp>
        <p:nvSpPr>
          <p:cNvPr id="121860" name="Slide Number Placeholder 3"/>
          <p:cNvSpPr>
            <a:spLocks noGrp="1"/>
          </p:cNvSpPr>
          <p:nvPr>
            <p:ph type="sldNum" sz="quarter" idx="5"/>
          </p:nvPr>
        </p:nvSpPr>
        <p:spPr>
          <a:noFill/>
        </p:spPr>
        <p:txBody>
          <a:bodyPr/>
          <a:lstStyle/>
          <a:p>
            <a:fld id="{FCCECE02-0BBA-443D-B3F4-8D199F8BFA2A}" type="slidenum">
              <a:rPr lang="en-US" smtClean="0">
                <a:solidFill>
                  <a:prstClr val="black"/>
                </a:solidFill>
              </a:rPr>
              <a:pPr/>
              <a:t>36</a:t>
            </a:fld>
            <a:endParaRPr lang="en-US" smtClean="0">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a:t>
            </a:r>
            <a:r>
              <a:rPr lang="en-US" sz="1200" b="1" dirty="0" smtClean="0">
                <a:solidFill>
                  <a:srgbClr val="000066"/>
                </a:solidFill>
              </a:rPr>
              <a:t>AIR LINE PILOTS ASSOCIATION INTERNATIONAL  (</a:t>
            </a:r>
            <a:r>
              <a:rPr lang="en-US" sz="1100" b="1" dirty="0" smtClean="0">
                <a:solidFill>
                  <a:srgbClr val="000066"/>
                </a:solidFill>
              </a:rPr>
              <a:t>ALPA)</a:t>
            </a:r>
          </a:p>
          <a:p>
            <a:endParaRPr lang="en-US" sz="1100" b="1" dirty="0" smtClean="0">
              <a:solidFill>
                <a:srgbClr val="000066"/>
              </a:solidFill>
            </a:endParaRPr>
          </a:p>
          <a:p>
            <a:pPr algn="l">
              <a:buFont typeface="Monotype Sorts" pitchFamily="2" charset="2"/>
              <a:buNone/>
            </a:pPr>
            <a:r>
              <a:rPr lang="en-US" sz="1600" b="1" dirty="0" smtClean="0">
                <a:solidFill>
                  <a:schemeClr val="bg2"/>
                </a:solidFill>
                <a:effectLst/>
              </a:rPr>
              <a:t>Captain Edward “Ed” Miller – “</a:t>
            </a:r>
            <a:r>
              <a:rPr lang="en-US" sz="1200" b="1" dirty="0" smtClean="0">
                <a:solidFill>
                  <a:schemeClr val="bg2"/>
                </a:solidFill>
                <a:effectLst/>
              </a:rPr>
              <a:t>Volcanic Ash and Aviation Safety Project Aviation Weather Programs”</a:t>
            </a:r>
          </a:p>
          <a:p>
            <a:pPr algn="l">
              <a:buFontTx/>
              <a:buChar char="-"/>
            </a:pPr>
            <a:r>
              <a:rPr lang="en-US" sz="1200" b="1" dirty="0" smtClean="0">
                <a:solidFill>
                  <a:schemeClr val="bg2"/>
                </a:solidFill>
                <a:effectLst/>
              </a:rPr>
              <a:t>2005 USGS Congressional Briefing Series,</a:t>
            </a:r>
            <a:r>
              <a:rPr lang="en-US" sz="1200" b="1" baseline="0" dirty="0" smtClean="0">
                <a:solidFill>
                  <a:schemeClr val="bg2"/>
                </a:solidFill>
                <a:effectLst/>
              </a:rPr>
              <a:t> April 29, 2005.</a:t>
            </a:r>
          </a:p>
          <a:p>
            <a:pPr algn="l">
              <a:buFontTx/>
              <a:buChar char="-"/>
            </a:pPr>
            <a:endParaRPr lang="en-US" sz="1200" b="1" baseline="0" dirty="0" smtClean="0">
              <a:solidFill>
                <a:schemeClr val="bg2"/>
              </a:solidFill>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baseline="0" dirty="0" smtClean="0">
                <a:solidFill>
                  <a:schemeClr val="bg2"/>
                </a:solidFill>
                <a:effectLst/>
              </a:rPr>
              <a:t>***</a:t>
            </a:r>
            <a:r>
              <a:rPr lang="en-US" sz="1400" b="1" u="sng" dirty="0" smtClean="0">
                <a:solidFill>
                  <a:schemeClr val="bg1"/>
                </a:solidFill>
              </a:rPr>
              <a:t>5 minute warnings are only possible with monitored volcanoes.***</a:t>
            </a:r>
          </a:p>
          <a:p>
            <a:pPr algn="l">
              <a:buFontTx/>
              <a:buChar char="-"/>
            </a:pPr>
            <a:endParaRPr lang="en-US" sz="1200" b="1" dirty="0" smtClean="0">
              <a:solidFill>
                <a:schemeClr val="bg2"/>
              </a:solidFill>
              <a:effectLst/>
            </a:endParaRPr>
          </a:p>
          <a:p>
            <a:pPr>
              <a:buFontTx/>
              <a:buNone/>
            </a:pPr>
            <a:r>
              <a:rPr lang="en-US" sz="1200" b="1" dirty="0" smtClean="0">
                <a:solidFill>
                  <a:schemeClr val="bg2"/>
                </a:solidFill>
                <a:effectLst/>
              </a:rPr>
              <a:t>Even with a fully monitored Volcano, this will</a:t>
            </a:r>
            <a:r>
              <a:rPr lang="en-US" sz="1200" b="1" baseline="0" dirty="0" smtClean="0">
                <a:solidFill>
                  <a:schemeClr val="bg2"/>
                </a:solidFill>
                <a:effectLst/>
              </a:rPr>
              <a:t> be very hard to do.</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37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4</a:t>
            </a:fld>
            <a:endParaRPr 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p:spPr>
        <p:txBody>
          <a:bodyPr/>
          <a:lstStyle/>
          <a:p>
            <a:r>
              <a:rPr lang="en-US" smtClean="0">
                <a:latin typeface="Times" pitchFamily="18" charset="0"/>
              </a:rPr>
              <a:t>Goals met?</a:t>
            </a:r>
          </a:p>
        </p:txBody>
      </p:sp>
      <p:sp>
        <p:nvSpPr>
          <p:cNvPr id="122884" name="Slide Number Placeholder 3"/>
          <p:cNvSpPr>
            <a:spLocks noGrp="1"/>
          </p:cNvSpPr>
          <p:nvPr>
            <p:ph type="sldNum" sz="quarter" idx="5"/>
          </p:nvPr>
        </p:nvSpPr>
        <p:spPr>
          <a:noFill/>
        </p:spPr>
        <p:txBody>
          <a:bodyPr/>
          <a:lstStyle/>
          <a:p>
            <a:fld id="{D913B68D-3002-4586-92AA-4B1D28527E86}" type="slidenum">
              <a:rPr lang="en-US" smtClean="0">
                <a:solidFill>
                  <a:prstClr val="black"/>
                </a:solidFill>
              </a:rPr>
              <a:pPr/>
              <a:t>38</a:t>
            </a:fld>
            <a:endParaRPr lang="en-US" smtClean="0">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study active volcanism, the Volcano Hazards Program depends principally on the research and monitoring conducted at three permanent installations: the Hawaiian, Cascades, and Alaska Volcano Observatories</a:t>
            </a:r>
            <a:r>
              <a:rPr lang="en-US" b="1" baseline="30000" dirty="0" smtClean="0"/>
              <a:t>*</a:t>
            </a:r>
            <a:r>
              <a:rPr lang="en-US" dirty="0" smtClean="0"/>
              <a:t>. Each observatory provides continuous and periodic monitoring of the seismicity, other geophysical changes, ground movements, gas chemistry, and hydrologic conditions and activity between and during eruptions. They also provide a detailed record of eruptions in progress. These observations serve to characterize eruptive behavior, identify the nature of precursory activity leading to eruption, define the processes by which different types of deposits are emplaced, and specify the hazards that could be unleashed by each kind of eruption. From direct observation of precursory signs, it is possible to anticipate eruptions. Underlying all observatory operations is an ongoing program of fundamental research in volcanic processes, supplemented by collaborative studies conducted at other USGS centers. Such research typically includes direct interpretation of the monitoring and eruption data, and it leads to formulation of conceptual models that can be tested by theoretical or laboratory simulations of volcanic systems. </a:t>
            </a:r>
          </a:p>
          <a:p>
            <a:endParaRPr lang="en-US" b="1" dirty="0" smtClean="0"/>
          </a:p>
          <a:p>
            <a:r>
              <a:rPr lang="en-US" b="1" dirty="0" smtClean="0"/>
              <a:t>The Hawaiian Volcano Observatory (HVO)</a:t>
            </a:r>
            <a:r>
              <a:rPr lang="en-US" dirty="0" smtClean="0"/>
              <a:t> </a:t>
            </a:r>
          </a:p>
          <a:p>
            <a:r>
              <a:rPr lang="en-US" dirty="0" smtClean="0"/>
              <a:t>HVO is the U. S. Geological Survey's oldest such facility, founded in 1912 by Thomas A. </a:t>
            </a:r>
            <a:r>
              <a:rPr lang="en-US" dirty="0" err="1" smtClean="0"/>
              <a:t>Jaggar</a:t>
            </a:r>
            <a:r>
              <a:rPr lang="en-US" dirty="0" smtClean="0"/>
              <a:t> and run continuously by the USGS since 1948 (</a:t>
            </a:r>
            <a:r>
              <a:rPr lang="en-US" dirty="0" err="1" smtClean="0"/>
              <a:t>Heliker</a:t>
            </a:r>
            <a:r>
              <a:rPr lang="en-US" dirty="0" smtClean="0"/>
              <a:t> and others, 1986). It is located on the summit of Kilauea, one of the most active volcanoes in the world, on the Island of Hawaii. With the frequent eruptions at Kilauea and nearby Mauna Loa, HVO is a training ground for most of the volcanologists at the USGS. Many volcano-monitoring techniques used worldwide were originally developed at HVO, which is a testing ground for new techniques and instruments. The existence of HVO gave the USGS the unique capability of responding to activity at other U.S. volcanoes. When Mount St. Helens reawakened in March 1980, the USGS was well prepared to respond to the crisis. Scientists who had previously deciphered the volcanic history of Mount St. Helens, together with HVO alumni, quickly assembled to monitor the seismic activity and steam explosions. All worked together with the many agencies and public officials who were anxious to know when and if a large eruption was going to occur and what hazards it might create. Guided by USGS information, public officials designated zones of restricted access, and the loss of life from the May 18th eruption was thereby minimized, even though the timing of this event could not be precisely predicted. </a:t>
            </a:r>
          </a:p>
          <a:p>
            <a:endParaRPr lang="en-US" b="1" dirty="0" smtClean="0"/>
          </a:p>
          <a:p>
            <a:r>
              <a:rPr lang="en-US" b="1" dirty="0" smtClean="0"/>
              <a:t>Cascades Volcano Observatory (CVO)</a:t>
            </a:r>
            <a:r>
              <a:rPr lang="en-US" dirty="0" smtClean="0"/>
              <a:t> </a:t>
            </a:r>
          </a:p>
          <a:p>
            <a:r>
              <a:rPr lang="en-US" dirty="0" smtClean="0"/>
              <a:t>After the devastating explosive eruption in 1980, the Cascades Volcano Observatory (CVO), in Vancouver, Washington, was founded and staffed with hydrologists, geologists, geochemists, and geophysicists (Brantley and </a:t>
            </a:r>
            <a:r>
              <a:rPr lang="en-US" dirty="0" err="1" smtClean="0"/>
              <a:t>Topinka</a:t>
            </a:r>
            <a:r>
              <a:rPr lang="en-US" dirty="0" smtClean="0"/>
              <a:t>, 1984). The observatory quickly broke new ground in its study of the ongoing eruption cycle at Mount St. Helens. In mapping and interpreting the origin of the deposits of the May 18 eruption, scientists had the unique advantage of direct observation of the landslides, eruption, and volcanic debris flows. Monitoring the growth of the lava dome in the crater of Mount St. Helens resulted in accurate predictions, 1 to 3 days in advance, of 16 out of 17 dome-building eruptions-an unprecedented feat in the young science of </a:t>
            </a:r>
            <a:r>
              <a:rPr lang="en-US" dirty="0" err="1" smtClean="0"/>
              <a:t>volcanology</a:t>
            </a:r>
            <a:r>
              <a:rPr lang="en-US" dirty="0" smtClean="0"/>
              <a:t>. </a:t>
            </a:r>
          </a:p>
          <a:p>
            <a:endParaRPr lang="en-US" b="1" dirty="0" smtClean="0"/>
          </a:p>
          <a:p>
            <a:r>
              <a:rPr lang="en-US" b="1" dirty="0" smtClean="0"/>
              <a:t>Alaska Volcano Observatory (AVO)</a:t>
            </a:r>
            <a:r>
              <a:rPr lang="en-US" dirty="0" smtClean="0"/>
              <a:t> </a:t>
            </a:r>
          </a:p>
          <a:p>
            <a:r>
              <a:rPr lang="en-US" dirty="0" smtClean="0"/>
              <a:t>In 1988, the USGS added a third volcano observatory, the Alaska Volcano Observatory (AVO), in Anchorage and Fairbanks, Alaska, to expand and coordinate existing monitoring of the many active volcanoes along the Alaska Peninsula and in the Aleutian Islands. Many international </a:t>
            </a:r>
            <a:r>
              <a:rPr lang="en-US" dirty="0" err="1" smtClean="0"/>
              <a:t>flightpaths</a:t>
            </a:r>
            <a:r>
              <a:rPr lang="en-US" dirty="0" smtClean="0"/>
              <a:t> lie directly over Alaska, and the frequent eruptions of these volcanoes pose a serious hazard to aircraft far downwind. Study of Alaskan eruptions also provides more frequent opportunities to study volcanic activity similar to that of the less frequently active Cascade Range volcanoes. </a:t>
            </a:r>
          </a:p>
          <a:p>
            <a:endParaRPr lang="en-US" b="1" dirty="0" smtClean="0"/>
          </a:p>
          <a:p>
            <a:r>
              <a:rPr lang="en-US" b="1" dirty="0" smtClean="0"/>
              <a:t>Long Valley Observatory (LVO)</a:t>
            </a:r>
            <a:r>
              <a:rPr lang="en-US" dirty="0" smtClean="0"/>
              <a:t> </a:t>
            </a:r>
          </a:p>
          <a:p>
            <a:r>
              <a:rPr lang="en-US" dirty="0" smtClean="0"/>
              <a:t>In May 1980, just 1 week after the eruption at Mount St. Helens, a strong earthquake swarm occurred at Long Valley, California, site of a huge eruption of </a:t>
            </a:r>
            <a:r>
              <a:rPr lang="en-US" dirty="0" err="1" smtClean="0"/>
              <a:t>silicic</a:t>
            </a:r>
            <a:r>
              <a:rPr lang="en-US" dirty="0" smtClean="0"/>
              <a:t> magma about 700,000 years ago. The most recent volcanic activity in the area resulted in the formation of lava domes 550 years ago, accompanied by </a:t>
            </a:r>
            <a:r>
              <a:rPr lang="en-US" dirty="0" err="1" smtClean="0"/>
              <a:t>phreatic</a:t>
            </a:r>
            <a:r>
              <a:rPr lang="en-US" dirty="0" smtClean="0"/>
              <a:t> explosions that blanketed much of eastern California and western Nevada with volcanic ash (Bailey and others, 1976; Miller, 1985). Following the 1980 earthquakes, the USGS began monitoring Long Valley by setting up an observatory-like project operated from the USGS center in Menlo Park, California. Studies conducted since 1980 have documented almost 2 feet of uplift of the ground within the Long Valley Caldera and have accurately located earthquakes occurring as swarms in and around the caldera, the most recent of which took place in 1990 and 1991. The work at Long Valley is designed to monitor and interpret the current unrest and to make forecasts of any activity that might occur. Thus, the Long Valley project effectively constitutes a fourth volcano observatory in function and responsibilities, if not in name. The largest possible volcanic event at Long Valley, a catastrophic explosive eruption associated with renewed caldera collapse, is also the most difficult to forecast because of the long time interval between such eruptions and the absence of historically documented large caldera-forming eruptions anywhere in the world. </a:t>
            </a:r>
          </a:p>
          <a:p>
            <a:endParaRPr lang="en-US" b="1" dirty="0" smtClean="0"/>
          </a:p>
          <a:p>
            <a:r>
              <a:rPr lang="en-US" b="1" dirty="0" smtClean="0"/>
              <a:t>Yellowstone Volcano Observatory (YVO)</a:t>
            </a:r>
            <a:r>
              <a:rPr lang="en-US" dirty="0" smtClean="0"/>
              <a:t> </a:t>
            </a:r>
          </a:p>
          <a:p>
            <a:r>
              <a:rPr lang="en-US" dirty="0" smtClean="0"/>
              <a:t>The Yellowstone Volcano Observatory is the most recent U.S. volcano observatory. To strengthen the long-term monitoring of volcanic and earthquake unrest in the Yellowstone National Park region, on 14 May 2001 the U.S. Geological Survey (USGS), Yellowstone National Park, and University of Utah entered into an agreement to establish the Yellowstone Volcano Observatory (YVO). The goal of the observatory is to improve the existing collaborative study and monitoring of active geologic processes and hazards of the Yellowstone Plateau volcanic field and its caldera. The Observatory is supported by the U.S. Geological Survey, University of Utah, and the Yellowstone National Park. The park was the world's first National Park. It contains the largest and most diverse collection of natural thermal features in the world. </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39</a:t>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Christina Neal – USGS/AVO.</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40</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Volcano Observatories are a very important resource for</a:t>
            </a:r>
            <a:r>
              <a:rPr lang="en-US" baseline="0" dirty="0" smtClean="0"/>
              <a:t> </a:t>
            </a:r>
            <a:r>
              <a:rPr lang="en-US" b="1" baseline="0" dirty="0" smtClean="0"/>
              <a:t>pre-eruption, eruption and post eruption</a:t>
            </a:r>
            <a:r>
              <a:rPr lang="en-US" baseline="0" dirty="0" smtClean="0"/>
              <a:t> monitoring.  </a:t>
            </a:r>
            <a:r>
              <a:rPr lang="en-US" dirty="0" smtClean="0">
                <a:solidFill>
                  <a:schemeClr val="bg1"/>
                </a:solidFill>
              </a:rPr>
              <a:t>Volcano Observatories (VO) also coordinate with the Volcanic Ash Advisory Centers (VAACs) which in turn coordinate with the Meteorological Watch Office (MWO) and on to the Weather Forecast Offices (WFO) and Center Weather Service Units.</a:t>
            </a:r>
          </a:p>
          <a:p>
            <a:endParaRPr lang="en-US" dirty="0" smtClean="0">
              <a:solidFill>
                <a:schemeClr val="bg1"/>
              </a:solidFill>
            </a:endParaRPr>
          </a:p>
          <a:p>
            <a:r>
              <a:rPr lang="en-US" dirty="0" smtClean="0"/>
              <a:t>Monitoring and research at the five volcano observatories (in conjunction with the Menlo Science Center in Menlo Park) helps advance the understanding of active volcanism and allows the Volcano Hazards Program to provide warnings of impending eruptions in the United States. They monitor earthquake activity, ground deformation, gas chemistry, and other geophysical and hydrologic conditions before, during, and after eruptions. Observations are used to detect activity leading to an eruption, provide real-time emergency information about future and ongoing eruptions, identify hazardous areas around active and potentially active volcanoes, and improve our understanding of how volcanoes erupt and change our environment. </a:t>
            </a:r>
            <a:r>
              <a:rPr lang="en-US" dirty="0" smtClean="0">
                <a:solidFill>
                  <a:schemeClr val="bg1"/>
                </a:solidFill>
              </a:rPr>
              <a:t>  </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41</a:t>
            </a:fld>
            <a:endParaRPr 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Aviation Color Code notifications are issued in conjunction with the Volcano Alert Levels. The color codes (i.e., Green, Yellow, Orange, Red), as shown in the Table above, are used to provide succinct information about volcanic-ash hazards to the aviation sector. Volcanic activity threatens safe air travel when finely pulverized, glassy, abrasive volcanic material is explosively erupted into the atmosphere and dispersed as airborne clouds in flight paths of jet aircraft. The color codes are in accord with recommended International Civil Aviation Organization procedures and are determined by the (A)VO to help pilots, dispatchers, and air-traffic controllers who are planning or executing flights over broad regions of the globe quickly ascertain the status of numerous volcanoes and determine if continued attention, rerouting, or extra fuel is warranted.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43</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1" dirty="0" smtClean="0"/>
              <a:t>Astronaut Photograph - </a:t>
            </a:r>
            <a:r>
              <a:rPr lang="en-US" b="1" dirty="0" err="1" smtClean="0"/>
              <a:t>Sarychev</a:t>
            </a:r>
            <a:r>
              <a:rPr lang="en-US" b="1" dirty="0" smtClean="0"/>
              <a:t> Peak Eruption, Kuril Islands – June 12, 2009 – International</a:t>
            </a:r>
            <a:r>
              <a:rPr lang="en-US" b="1" baseline="0" dirty="0" smtClean="0"/>
              <a:t> Space Station</a:t>
            </a:r>
          </a:p>
          <a:p>
            <a:endParaRPr lang="en-US" b="1" dirty="0" smtClean="0"/>
          </a:p>
          <a:p>
            <a:r>
              <a:rPr lang="en-US" b="1" dirty="0" smtClean="0"/>
              <a:t>Image courtesy of the Image Science &amp; Analysis Laboratory, NASA Johnson Space Center</a:t>
            </a:r>
            <a:r>
              <a:rPr lang="en-US" dirty="0" smtClean="0"/>
              <a:t/>
            </a:r>
            <a:br>
              <a:rPr lang="en-US" dirty="0" smtClean="0"/>
            </a:br>
            <a:r>
              <a:rPr lang="en-US" dirty="0" smtClean="0">
                <a:hlinkClick r:id="rId3"/>
              </a:rPr>
              <a:t>http://eol.jsc.nasa.gov</a:t>
            </a:r>
            <a:r>
              <a:rPr lang="en-US" dirty="0" smtClean="0"/>
              <a:t> </a:t>
            </a:r>
          </a:p>
          <a:p>
            <a:r>
              <a:rPr lang="en-US" dirty="0" smtClean="0"/>
              <a:t>http://eol.jsc.nasa.gov/scripts/sseop/photo.pl?mission=ISS020&amp;roll=E&amp;frame=9048</a:t>
            </a:r>
          </a:p>
          <a:p>
            <a:r>
              <a:rPr lang="en-US" dirty="0" smtClean="0"/>
              <a:t/>
            </a:r>
            <a:br>
              <a:rPr lang="en-US" dirty="0" smtClean="0"/>
            </a:br>
            <a:r>
              <a:rPr lang="en-US" dirty="0" smtClean="0"/>
              <a:t>A fortuitous orbit of the International Space Station allowed the astronauts this striking view of </a:t>
            </a:r>
            <a:r>
              <a:rPr lang="en-US" dirty="0" err="1" smtClean="0"/>
              <a:t>Sarychev</a:t>
            </a:r>
            <a:r>
              <a:rPr lang="en-US" dirty="0" smtClean="0"/>
              <a:t> Volcano (Kuril Islands, northeast of Japan) in an early stage of eruption on June 12, 2009. </a:t>
            </a:r>
            <a:r>
              <a:rPr lang="en-US" dirty="0" err="1" smtClean="0"/>
              <a:t>Sarychev</a:t>
            </a:r>
            <a:r>
              <a:rPr lang="en-US" dirty="0" smtClean="0"/>
              <a:t> Peak is one of the most active volcanoes in the Kuril Island chain, and it is located on the northwestern end of </a:t>
            </a:r>
            <a:r>
              <a:rPr lang="en-US" dirty="0" err="1" smtClean="0"/>
              <a:t>Matua</a:t>
            </a:r>
            <a:r>
              <a:rPr lang="en-US" dirty="0" smtClean="0"/>
              <a:t> Island. Prior to June 12, the last explosive eruption occurred in 1989, with eruptions in 1986, 1976, 1954, and 1946 also producing lava flows. Ash from the multi-day eruption has been detected 2,407 kilometers east-southeast and 926 kilometers west-northwest of the volcano, and commercial airline flights are being diverted away from the region to minimize the danger of engine failures from ash intake.</a:t>
            </a:r>
            <a:br>
              <a:rPr lang="en-US" dirty="0" smtClean="0"/>
            </a:br>
            <a:r>
              <a:rPr lang="en-US" dirty="0" smtClean="0"/>
              <a:t/>
            </a:r>
            <a:br>
              <a:rPr lang="en-US" dirty="0" smtClean="0"/>
            </a:br>
            <a:r>
              <a:rPr lang="en-US" dirty="0" smtClean="0"/>
              <a:t>This detailed astronaut photograph is exciting to volcanologists because it captures several phenomena that occur during the earliest stages of an explosive volcanic eruption. The main column is one of a series of plumes that rose above </a:t>
            </a:r>
            <a:r>
              <a:rPr lang="en-US" dirty="0" err="1" smtClean="0"/>
              <a:t>Matua</a:t>
            </a:r>
            <a:r>
              <a:rPr lang="en-US" dirty="0" smtClean="0"/>
              <a:t> Island on June 12. The plume appears to be a combination of brown ash and white steam. The vigorously rising plume gives the steam a bubble-like appearance.</a:t>
            </a:r>
            <a:br>
              <a:rPr lang="en-US" dirty="0" smtClean="0"/>
            </a:br>
            <a:r>
              <a:rPr lang="en-US" dirty="0" smtClean="0"/>
              <a:t/>
            </a:r>
            <a:br>
              <a:rPr lang="en-US" dirty="0" smtClean="0"/>
            </a:br>
            <a:r>
              <a:rPr lang="en-US" dirty="0" smtClean="0"/>
              <a:t>In contrast, the smooth white cloud on top may be water condensation that resulted from rapid rising and cooling of the air mass above the ash column. This cloud, which meteorologists call a </a:t>
            </a:r>
            <a:r>
              <a:rPr lang="en-US" dirty="0" err="1" smtClean="0"/>
              <a:t>pileus</a:t>
            </a:r>
            <a:r>
              <a:rPr lang="en-US" dirty="0" smtClean="0"/>
              <a:t> cloud, is probably a transient feature: the eruption plume is starting to punch through. The structure also indicates that little to no shearing wind was present at the time to disrupt the plume.</a:t>
            </a:r>
          </a:p>
          <a:p>
            <a:endParaRPr lang="en-US" dirty="0" smtClean="0"/>
          </a:p>
          <a:p>
            <a:r>
              <a:rPr lang="en-US" dirty="0" smtClean="0"/>
              <a:t>By contrast, a cloud of denser, gray ash - probably a </a:t>
            </a:r>
            <a:r>
              <a:rPr lang="en-US" dirty="0" err="1" smtClean="0"/>
              <a:t>pyroclastic</a:t>
            </a:r>
            <a:r>
              <a:rPr lang="en-US" dirty="0" smtClean="0"/>
              <a:t> flow - appears to be hugging the ground, descending from the volcano summit. The rising eruption plume casts a shadow to the northwest of the island. Brown ash at a lower altitude of the atmosphere spreads out above the ground at image lower left. Low-level stratus clouds approach </a:t>
            </a:r>
            <a:r>
              <a:rPr lang="en-US" dirty="0" err="1" smtClean="0"/>
              <a:t>Matua</a:t>
            </a:r>
            <a:r>
              <a:rPr lang="en-US" dirty="0" smtClean="0"/>
              <a:t> Island from the east, wrapping around the lower slopes of the volcano.</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45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Close-up of previous photo.  June 12, 2009</a:t>
            </a:r>
          </a:p>
          <a:p>
            <a:endParaRPr lang="en-US" dirty="0" smtClean="0"/>
          </a:p>
          <a:p>
            <a:r>
              <a:rPr lang="en-US" b="1" dirty="0" smtClean="0"/>
              <a:t>Astronaut Photograph - </a:t>
            </a:r>
            <a:r>
              <a:rPr lang="en-US" b="1" dirty="0" err="1" smtClean="0"/>
              <a:t>Sarychev</a:t>
            </a:r>
            <a:r>
              <a:rPr lang="en-US" b="1" dirty="0" smtClean="0"/>
              <a:t> Peak Eruption, Kuril Islands – June 12, 2009 – International</a:t>
            </a:r>
            <a:r>
              <a:rPr lang="en-US" b="1" baseline="0" dirty="0" smtClean="0"/>
              <a:t> Space Station</a:t>
            </a:r>
          </a:p>
          <a:p>
            <a:endParaRPr lang="en-US" b="1" dirty="0" smtClean="0"/>
          </a:p>
          <a:p>
            <a:r>
              <a:rPr lang="en-US" b="1" dirty="0" smtClean="0"/>
              <a:t>Image courtesy of the Image Science &amp; Analysis Laboratory, NASA Johnson Space Center</a:t>
            </a:r>
            <a:r>
              <a:rPr lang="en-US" dirty="0" smtClean="0"/>
              <a:t/>
            </a:r>
            <a:br>
              <a:rPr lang="en-US" dirty="0" smtClean="0"/>
            </a:br>
            <a:r>
              <a:rPr lang="en-US" dirty="0" smtClean="0">
                <a:hlinkClick r:id="rId3"/>
              </a:rPr>
              <a:t>http://eol.jsc.nasa.gov</a:t>
            </a:r>
            <a:r>
              <a:rPr lang="en-US" dirty="0" smtClean="0"/>
              <a:t> </a:t>
            </a:r>
          </a:p>
          <a:p>
            <a:r>
              <a:rPr lang="en-US" dirty="0" smtClean="0"/>
              <a:t>http://eol.jsc.nasa.gov/scripts/sseop/photo.pl?mission=ISS020&amp;roll=E&amp;frame=9048</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46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Perspective from directly</a:t>
            </a:r>
            <a:r>
              <a:rPr lang="en-US" baseline="0" dirty="0" smtClean="0"/>
              <a:t> overhead – June 12, 2009.</a:t>
            </a:r>
          </a:p>
          <a:p>
            <a:endParaRPr lang="en-US" baseline="0" dirty="0" smtClean="0"/>
          </a:p>
          <a:p>
            <a:r>
              <a:rPr lang="en-US" b="1" dirty="0" smtClean="0"/>
              <a:t>Astronaut Photograph - </a:t>
            </a:r>
            <a:r>
              <a:rPr lang="en-US" b="1" dirty="0" err="1" smtClean="0"/>
              <a:t>Sarychev</a:t>
            </a:r>
            <a:r>
              <a:rPr lang="en-US" b="1" dirty="0" smtClean="0"/>
              <a:t> Peak Eruption, Kuril Islands – June 12, 2009 – International</a:t>
            </a:r>
            <a:r>
              <a:rPr lang="en-US" b="1" baseline="0" dirty="0" smtClean="0"/>
              <a:t> Space Station</a:t>
            </a:r>
          </a:p>
          <a:p>
            <a:endParaRPr lang="en-US" b="1" dirty="0" smtClean="0"/>
          </a:p>
          <a:p>
            <a:r>
              <a:rPr lang="en-US" b="1" dirty="0" smtClean="0"/>
              <a:t>Image courtesy of the Image Science &amp; Analysis Laboratory, NASA Johnson Space Center</a:t>
            </a:r>
            <a:r>
              <a:rPr lang="en-US" dirty="0" smtClean="0"/>
              <a:t/>
            </a:r>
            <a:br>
              <a:rPr lang="en-US" dirty="0" smtClean="0"/>
            </a:br>
            <a:r>
              <a:rPr lang="en-US" dirty="0" smtClean="0">
                <a:hlinkClick r:id="rId3"/>
              </a:rPr>
              <a:t>http://eol.jsc.nasa.gov</a:t>
            </a:r>
            <a:r>
              <a:rPr lang="en-US" dirty="0" smtClean="0"/>
              <a:t> </a:t>
            </a:r>
          </a:p>
          <a:p>
            <a:r>
              <a:rPr lang="en-US" dirty="0" smtClean="0"/>
              <a:t>http://eol.jsc.nasa.gov/scripts/sseop/photo.pl?mission=ISS020&amp;roll=E&amp;frame=9048</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47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USGS - Volcano</a:t>
            </a:r>
            <a:r>
              <a:rPr lang="en-US" b="1" baseline="0" dirty="0" smtClean="0"/>
              <a:t> Hazards Program</a:t>
            </a:r>
          </a:p>
          <a:p>
            <a:endParaRPr lang="en-US" baseline="0" dirty="0" smtClean="0"/>
          </a:p>
          <a:p>
            <a:r>
              <a:rPr lang="en-US" dirty="0" smtClean="0"/>
              <a:t>The overall objectives of the Volcano Hazards Program are to advance the scientific understanding of volcanic processes and to lessen the harmful impacts of volcanic activity. The Volcano Hazards Program monitors active and potentially active volcanoes, assesses their hazards, responds to volcanic crises, and conducts research on how volcanoes work to fulfill a Congressional mandate (P.L. 93-288) that the USGS issue "timely warnings" of potential volcanic hazards to responsible emergency-management authorities and to the populace affected. Thus, in addition to obtaining the best possible scientific information, the program works to effectively communicate its scientific findings to authorities and the public in an appropriate and understandable form.</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49</a:t>
            </a:fld>
            <a:endParaRPr lang="en-US">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four Meteorological Watch Offices cover the United States area of responsibility: </a:t>
            </a:r>
          </a:p>
          <a:p>
            <a:endParaRPr lang="en-US" dirty="0" smtClean="0"/>
          </a:p>
          <a:p>
            <a:r>
              <a:rPr lang="en-US" dirty="0" smtClean="0"/>
              <a:t>The Alaska</a:t>
            </a:r>
            <a:r>
              <a:rPr lang="en-US" baseline="0" dirty="0" smtClean="0"/>
              <a:t> Aviation Weather Unit </a:t>
            </a:r>
            <a:r>
              <a:rPr lang="en-US" dirty="0" smtClean="0"/>
              <a:t>(AAWU) in Anchorage </a:t>
            </a:r>
          </a:p>
          <a:p>
            <a:r>
              <a:rPr lang="en-US" dirty="0" smtClean="0"/>
              <a:t>The Aviation Weather Center in Kansas City </a:t>
            </a:r>
          </a:p>
          <a:p>
            <a:r>
              <a:rPr lang="en-US" dirty="0" smtClean="0"/>
              <a:t>The National Weather Service Forecast Office in Honolulu, Hawaii</a:t>
            </a:r>
          </a:p>
          <a:p>
            <a:r>
              <a:rPr lang="en-US" dirty="0" smtClean="0"/>
              <a:t>The National Weather Service Forecast Office in Guam</a:t>
            </a:r>
          </a:p>
          <a:p>
            <a:endParaRPr lang="en-US" dirty="0" smtClean="0"/>
          </a:p>
          <a:p>
            <a:r>
              <a:rPr lang="en-US" b="1" dirty="0" smtClean="0"/>
              <a:t>Alaska Aviation Weather Unit </a:t>
            </a:r>
            <a:r>
              <a:rPr lang="en-US" dirty="0" smtClean="0"/>
              <a:t>has an area of responsibility that extends from Russian airspace to Canada, from the North Pole to the North Pacific Ocean. AAWU provides aviation meteorological support consisting of Area Forecasts, </a:t>
            </a:r>
            <a:r>
              <a:rPr lang="en-US" dirty="0" err="1" smtClean="0"/>
              <a:t>Airmets</a:t>
            </a:r>
            <a:r>
              <a:rPr lang="en-US" dirty="0" smtClean="0"/>
              <a:t> and </a:t>
            </a:r>
            <a:r>
              <a:rPr lang="en-US" dirty="0" err="1" smtClean="0"/>
              <a:t>Sigmets</a:t>
            </a:r>
            <a:r>
              <a:rPr lang="en-US" dirty="0" smtClean="0"/>
              <a:t>.</a:t>
            </a:r>
          </a:p>
          <a:p>
            <a:endParaRPr lang="en-US" dirty="0" smtClean="0"/>
          </a:p>
          <a:p>
            <a:r>
              <a:rPr lang="en-US" b="1" dirty="0" smtClean="0"/>
              <a:t>Only two VAACs </a:t>
            </a:r>
            <a:r>
              <a:rPr lang="en-US" dirty="0" smtClean="0"/>
              <a:t>cover the United States: the Alaska Aviation Weather Unit in Anchorage and </a:t>
            </a:r>
            <a:r>
              <a:rPr lang="en-US" dirty="0" smtClean="0">
                <a:hlinkClick r:id="rId3"/>
              </a:rPr>
              <a:t>NESDIS Satellite Analysis Branch</a:t>
            </a:r>
            <a:r>
              <a:rPr lang="en-US" dirty="0" smtClean="0"/>
              <a:t> in Washington DC.</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50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89B361B6-7F8B-4D3A-8EE2-563C11FBE286}" type="slidenum">
              <a:rPr lang="en-US" smtClean="0"/>
              <a:pPr/>
              <a:t>5</a:t>
            </a:fld>
            <a:endParaRPr lang="en-US" smtClean="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solidFill>
                  <a:schemeClr val="bg1"/>
                </a:solidFill>
              </a:rPr>
              <a:t>There are currently nine VAACs that operate around the globe.  </a:t>
            </a:r>
          </a:p>
          <a:p>
            <a:pPr eaLnBrk="1" hangingPunct="1"/>
            <a:r>
              <a:rPr lang="en-US" dirty="0" smtClean="0">
                <a:solidFill>
                  <a:schemeClr val="bg1"/>
                </a:solidFill>
              </a:rPr>
              <a:t>They are located in:</a:t>
            </a:r>
          </a:p>
          <a:p>
            <a:pPr lvl="1" eaLnBrk="1" hangingPunct="1"/>
            <a:r>
              <a:rPr lang="en-US" dirty="0" smtClean="0">
                <a:solidFill>
                  <a:schemeClr val="bg1"/>
                </a:solidFill>
              </a:rPr>
              <a:t>Anchorage, Alaska;  Washington DC;  Montreal, Canada;  London, England;  Tokyo, Japan;  Toulouse, France;  Buenos Aires, Argentina;</a:t>
            </a:r>
          </a:p>
          <a:p>
            <a:pPr lvl="1" eaLnBrk="1" hangingPunct="1"/>
            <a:r>
              <a:rPr lang="en-US" dirty="0" smtClean="0">
                <a:solidFill>
                  <a:schemeClr val="bg1"/>
                </a:solidFill>
              </a:rPr>
              <a:t>Darwin, Australia;  Wellington, New Zealand</a:t>
            </a:r>
          </a:p>
          <a:p>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51</a:t>
            </a:fld>
            <a:endParaRPr lang="en-US">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International Civil Aviation Organization</a:t>
            </a:r>
            <a:r>
              <a:rPr lang="en-US" sz="1200" b="1" kern="1200" baseline="0" dirty="0" smtClean="0">
                <a:solidFill>
                  <a:schemeClr val="tx1"/>
                </a:solidFill>
                <a:latin typeface="+mn-lt"/>
                <a:ea typeface="+mn-ea"/>
                <a:cs typeface="+mn-cs"/>
              </a:rPr>
              <a:t> (ICAO</a:t>
            </a:r>
            <a:r>
              <a:rPr lang="en-US" sz="1200" kern="1200" baseline="0" dirty="0" smtClean="0">
                <a:solidFill>
                  <a:schemeClr val="tx1"/>
                </a:solidFill>
                <a:latin typeface="+mn-lt"/>
                <a:ea typeface="+mn-ea"/>
                <a:cs typeface="+mn-cs"/>
              </a:rPr>
              <a:t>) has designated 24/7 volcanic cloud monitoring duties to 9 Volcanic Ash Advisory Centers</a:t>
            </a:r>
          </a:p>
          <a:p>
            <a:r>
              <a:rPr lang="en-US" sz="1200" kern="1200" baseline="0" dirty="0" smtClean="0">
                <a:solidFill>
                  <a:schemeClr val="tx1"/>
                </a:solidFill>
                <a:latin typeface="+mn-lt"/>
                <a:ea typeface="+mn-ea"/>
                <a:cs typeface="+mn-cs"/>
              </a:rPr>
              <a:t>(VAAC's) around the world. The VAAC's are responsible for issuing Volcanic Ash Advisories, which alert aviation interests to the presence of volcanic ash clouds. The National Weather Service (NWS) is responsible for operating the Anchorage, AK and the Washington, D.C. VAAC.</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Volcanic Ash Advisory Centers (VAACs) monitor Volcanic Ash plumes with in their assigned airspace. Each VAAC is responsible for providing Volcanic Ash Advisories (VAA) whenever an volcanic event occurs in their area of responsibility. </a:t>
            </a:r>
            <a:r>
              <a:rPr lang="en-US" dirty="0" smtClean="0">
                <a:solidFill>
                  <a:schemeClr val="bg1"/>
                </a:solidFill>
              </a:rPr>
              <a:t>VAACs also coordinate with other agencies such as FAA, USAF, adjacent VAACs etc.  More about the VAACs in Part 2.</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52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0" fontAlgn="base" hangingPunct="0">
              <a:lnSpc>
                <a:spcPct val="80000"/>
              </a:lnSpc>
              <a:spcBef>
                <a:spcPct val="0"/>
              </a:spcBef>
              <a:spcAft>
                <a:spcPct val="0"/>
              </a:spcAft>
            </a:pPr>
            <a:r>
              <a:rPr lang="en-US" sz="1400" b="1" u="sng" dirty="0" smtClean="0">
                <a:solidFill>
                  <a:srgbClr val="FFFF00"/>
                </a:solidFill>
                <a:latin typeface="Arial" charset="0"/>
              </a:rPr>
              <a:t>Typical Lines of Communication within the USA </a:t>
            </a:r>
          </a:p>
          <a:p>
            <a:pPr eaLnBrk="0" fontAlgn="base" hangingPunct="0">
              <a:lnSpc>
                <a:spcPct val="80000"/>
              </a:lnSpc>
              <a:spcBef>
                <a:spcPct val="0"/>
              </a:spcBef>
              <a:spcAft>
                <a:spcPct val="0"/>
              </a:spcAft>
            </a:pPr>
            <a:endParaRPr lang="en-US" sz="1200" dirty="0" smtClean="0">
              <a:solidFill>
                <a:srgbClr val="FFFF00"/>
              </a:solidFill>
              <a:latin typeface="Arial" charset="0"/>
            </a:endParaRPr>
          </a:p>
          <a:p>
            <a:pPr eaLnBrk="0" fontAlgn="base" hangingPunct="0">
              <a:lnSpc>
                <a:spcPct val="80000"/>
              </a:lnSpc>
              <a:spcBef>
                <a:spcPct val="0"/>
              </a:spcBef>
              <a:spcAft>
                <a:spcPct val="0"/>
              </a:spcAft>
            </a:pPr>
            <a:r>
              <a:rPr lang="en-US" sz="1200" dirty="0" smtClean="0">
                <a:solidFill>
                  <a:srgbClr val="FFFF00"/>
                </a:solidFill>
                <a:latin typeface="Arial" charset="0"/>
              </a:rPr>
              <a:t>VAAC - Volcanic Ash Advisory Center</a:t>
            </a:r>
          </a:p>
          <a:p>
            <a:pPr eaLnBrk="0" fontAlgn="base" hangingPunct="0">
              <a:lnSpc>
                <a:spcPct val="80000"/>
              </a:lnSpc>
              <a:spcBef>
                <a:spcPct val="0"/>
              </a:spcBef>
              <a:spcAft>
                <a:spcPct val="0"/>
              </a:spcAft>
            </a:pPr>
            <a:r>
              <a:rPr lang="en-US" sz="1200" dirty="0" smtClean="0">
                <a:solidFill>
                  <a:srgbClr val="FFFF00"/>
                </a:solidFill>
                <a:latin typeface="Arial" charset="0"/>
              </a:rPr>
              <a:t>VO – Volcano Observatory</a:t>
            </a:r>
          </a:p>
          <a:p>
            <a:pPr marL="0" marR="0" indent="0" algn="l" defTabSz="914400" rtl="0" eaLnBrk="0" fontAlgn="base" latinLnBrk="0" hangingPunct="0">
              <a:lnSpc>
                <a:spcPct val="80000"/>
              </a:lnSpc>
              <a:spcBef>
                <a:spcPct val="0"/>
              </a:spcBef>
              <a:spcAft>
                <a:spcPct val="0"/>
              </a:spcAft>
              <a:buClrTx/>
              <a:buSzTx/>
              <a:buFontTx/>
              <a:buNone/>
              <a:tabLst/>
              <a:defRPr/>
            </a:pPr>
            <a:r>
              <a:rPr lang="en-US" sz="1200" dirty="0" smtClean="0">
                <a:solidFill>
                  <a:srgbClr val="FFFF00"/>
                </a:solidFill>
                <a:latin typeface="Arial" charset="0"/>
              </a:rPr>
              <a:t>MWO - Meteorological Watch Offices</a:t>
            </a:r>
          </a:p>
          <a:p>
            <a:pPr eaLnBrk="0" fontAlgn="base" hangingPunct="0">
              <a:lnSpc>
                <a:spcPct val="80000"/>
              </a:lnSpc>
              <a:spcBef>
                <a:spcPct val="0"/>
              </a:spcBef>
              <a:spcAft>
                <a:spcPct val="0"/>
              </a:spcAft>
            </a:pPr>
            <a:r>
              <a:rPr lang="en-US" sz="1200" dirty="0" smtClean="0">
                <a:solidFill>
                  <a:srgbClr val="FFFF00"/>
                </a:solidFill>
                <a:latin typeface="Arial" charset="0"/>
              </a:rPr>
              <a:t>NWS – National Weather</a:t>
            </a:r>
            <a:r>
              <a:rPr lang="en-US" sz="1200" baseline="0" dirty="0" smtClean="0">
                <a:solidFill>
                  <a:srgbClr val="FFFF00"/>
                </a:solidFill>
                <a:latin typeface="Arial" charset="0"/>
              </a:rPr>
              <a:t> Service</a:t>
            </a:r>
          </a:p>
          <a:p>
            <a:pPr marL="0" marR="0" indent="0" algn="l" defTabSz="914400" rtl="0" eaLnBrk="0" fontAlgn="base" latinLnBrk="0" hangingPunct="0">
              <a:lnSpc>
                <a:spcPct val="80000"/>
              </a:lnSpc>
              <a:spcBef>
                <a:spcPct val="0"/>
              </a:spcBef>
              <a:spcAft>
                <a:spcPct val="0"/>
              </a:spcAft>
              <a:buClrTx/>
              <a:buSzTx/>
              <a:buFontTx/>
              <a:buNone/>
              <a:tabLst/>
              <a:defRPr/>
            </a:pPr>
            <a:r>
              <a:rPr lang="en-US" sz="1200" dirty="0" smtClean="0">
                <a:solidFill>
                  <a:srgbClr val="FFFF00"/>
                </a:solidFill>
                <a:latin typeface="Arial" charset="0"/>
              </a:rPr>
              <a:t>CWSU - Center Weather Service Unit</a:t>
            </a:r>
          </a:p>
          <a:p>
            <a:pPr eaLnBrk="0" fontAlgn="base" hangingPunct="0">
              <a:lnSpc>
                <a:spcPct val="80000"/>
              </a:lnSpc>
              <a:spcBef>
                <a:spcPct val="0"/>
              </a:spcBef>
              <a:spcAft>
                <a:spcPct val="0"/>
              </a:spcAft>
            </a:pPr>
            <a:r>
              <a:rPr lang="en-US" sz="1200" dirty="0" smtClean="0">
                <a:solidFill>
                  <a:srgbClr val="FFFF00"/>
                </a:solidFill>
                <a:latin typeface="Arial" charset="0"/>
              </a:rPr>
              <a:t>WFO - Weather Forecast Office</a:t>
            </a:r>
          </a:p>
          <a:p>
            <a:pPr eaLnBrk="0" fontAlgn="base" hangingPunct="0">
              <a:lnSpc>
                <a:spcPct val="80000"/>
              </a:lnSpc>
              <a:spcBef>
                <a:spcPct val="0"/>
              </a:spcBef>
              <a:spcAft>
                <a:spcPct val="0"/>
              </a:spcAft>
            </a:pPr>
            <a:r>
              <a:rPr lang="en-US" sz="1200" dirty="0" smtClean="0">
                <a:solidFill>
                  <a:srgbClr val="FFFF00"/>
                </a:solidFill>
                <a:latin typeface="Arial" charset="0"/>
              </a:rPr>
              <a:t>AWC - Aviation Weather Center</a:t>
            </a:r>
          </a:p>
          <a:p>
            <a:pPr eaLnBrk="0" fontAlgn="base" hangingPunct="0">
              <a:lnSpc>
                <a:spcPct val="80000"/>
              </a:lnSpc>
              <a:spcBef>
                <a:spcPct val="0"/>
              </a:spcBef>
              <a:spcAft>
                <a:spcPct val="0"/>
              </a:spcAft>
            </a:pPr>
            <a:r>
              <a:rPr lang="en-US" sz="1200" dirty="0" smtClean="0">
                <a:solidFill>
                  <a:srgbClr val="FFFF00"/>
                </a:solidFill>
                <a:latin typeface="Arial" charset="0"/>
              </a:rPr>
              <a:t>FAA - Federal Aviation Administration</a:t>
            </a:r>
          </a:p>
          <a:p>
            <a:pPr marL="0" marR="0" indent="0" algn="l" defTabSz="914400" rtl="0" eaLnBrk="0" fontAlgn="base" latinLnBrk="0" hangingPunct="0">
              <a:lnSpc>
                <a:spcPct val="80000"/>
              </a:lnSpc>
              <a:spcBef>
                <a:spcPct val="0"/>
              </a:spcBef>
              <a:spcAft>
                <a:spcPct val="0"/>
              </a:spcAft>
              <a:buClrTx/>
              <a:buSzTx/>
              <a:buFontTx/>
              <a:buNone/>
              <a:tabLst/>
              <a:defRPr/>
            </a:pPr>
            <a:r>
              <a:rPr lang="en-US" sz="1200" dirty="0" smtClean="0">
                <a:solidFill>
                  <a:srgbClr val="FFFF00"/>
                </a:solidFill>
                <a:latin typeface="Arial" charset="0"/>
              </a:rPr>
              <a:t>ICAO - International Civil Aviation Authority</a:t>
            </a:r>
          </a:p>
          <a:p>
            <a:pPr marL="0" marR="0" indent="0" algn="l" defTabSz="914400" rtl="0" eaLnBrk="0" fontAlgn="base" latinLnBrk="0" hangingPunct="0">
              <a:lnSpc>
                <a:spcPct val="80000"/>
              </a:lnSpc>
              <a:spcBef>
                <a:spcPct val="0"/>
              </a:spcBef>
              <a:spcAft>
                <a:spcPct val="0"/>
              </a:spcAft>
              <a:buClrTx/>
              <a:buSzTx/>
              <a:buFontTx/>
              <a:buNone/>
              <a:tabLst/>
              <a:defRPr/>
            </a:pPr>
            <a:r>
              <a:rPr lang="en-US" sz="1200" dirty="0" smtClean="0">
                <a:solidFill>
                  <a:srgbClr val="FFFF00"/>
                </a:solidFill>
                <a:latin typeface="Arial" charset="0"/>
              </a:rPr>
              <a:t>FEMA - Federal Emergency </a:t>
            </a:r>
          </a:p>
          <a:p>
            <a:pPr eaLnBrk="0" fontAlgn="base" hangingPunct="0">
              <a:lnSpc>
                <a:spcPct val="80000"/>
              </a:lnSpc>
              <a:spcBef>
                <a:spcPct val="0"/>
              </a:spcBef>
              <a:spcAft>
                <a:spcPct val="0"/>
              </a:spcAft>
            </a:pPr>
            <a:r>
              <a:rPr lang="en-US" sz="1200" dirty="0" err="1" smtClean="0">
                <a:solidFill>
                  <a:srgbClr val="FFFF00"/>
                </a:solidFill>
                <a:latin typeface="Arial" charset="0"/>
              </a:rPr>
              <a:t>DoD</a:t>
            </a:r>
            <a:r>
              <a:rPr lang="en-US" sz="1200" dirty="0" smtClean="0">
                <a:solidFill>
                  <a:srgbClr val="FFFF00"/>
                </a:solidFill>
                <a:latin typeface="Arial" charset="0"/>
              </a:rPr>
              <a:t> - Department of Defense</a:t>
            </a:r>
          </a:p>
          <a:p>
            <a:pPr eaLnBrk="0" fontAlgn="base" hangingPunct="0">
              <a:lnSpc>
                <a:spcPct val="80000"/>
              </a:lnSpc>
              <a:spcBef>
                <a:spcPct val="0"/>
              </a:spcBef>
              <a:spcAft>
                <a:spcPct val="0"/>
              </a:spcAft>
            </a:pPr>
            <a:r>
              <a:rPr lang="en-US" sz="1200" dirty="0" smtClean="0">
                <a:solidFill>
                  <a:srgbClr val="FFFF00"/>
                </a:solidFill>
                <a:latin typeface="Arial" charset="0"/>
              </a:rPr>
              <a:t>ATCC - Air Traffic Control Center</a:t>
            </a:r>
            <a:r>
              <a:rPr lang="en-US" sz="1200" dirty="0" smtClean="0">
                <a:solidFill>
                  <a:srgbClr val="C9C2D1"/>
                </a:solidFill>
                <a:latin typeface="Arial" charset="0"/>
              </a:rPr>
              <a:t>      </a:t>
            </a:r>
          </a:p>
          <a:p>
            <a:pPr eaLnBrk="0" fontAlgn="base" hangingPunct="0">
              <a:lnSpc>
                <a:spcPct val="80000"/>
              </a:lnSpc>
              <a:spcBef>
                <a:spcPct val="0"/>
              </a:spcBef>
              <a:spcAft>
                <a:spcPct val="0"/>
              </a:spcAft>
            </a:pPr>
            <a:r>
              <a:rPr lang="en-US" sz="1200" dirty="0" smtClean="0">
                <a:solidFill>
                  <a:srgbClr val="C9C2D1"/>
                </a:solidFill>
                <a:latin typeface="Arial" charset="0"/>
              </a:rPr>
              <a:t>DHS - Dept. Homeland Security                                 </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53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54</a:t>
            </a:fld>
            <a:endParaRPr lang="en-US">
              <a:solidFill>
                <a:prstClr val="black"/>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Pilot Report Map for Oct. 1, 2010 15:45Z.</a:t>
            </a:r>
          </a:p>
          <a:p>
            <a:endParaRPr lang="en-US" dirty="0" smtClean="0"/>
          </a:p>
          <a:p>
            <a:r>
              <a:rPr lang="en-US" dirty="0" smtClean="0"/>
              <a:t>From Alaska Aviation Weather Unit – Representing PIREPS over the previous</a:t>
            </a:r>
            <a:r>
              <a:rPr lang="en-US" baseline="0" dirty="0" smtClean="0"/>
              <a:t> 24 hrs. </a:t>
            </a:r>
          </a:p>
          <a:p>
            <a:endParaRPr lang="en-US" baseline="0" dirty="0" smtClean="0"/>
          </a:p>
          <a:p>
            <a:r>
              <a:rPr lang="en-US" b="1" baseline="0" dirty="0" smtClean="0"/>
              <a:t>During the Redoubt eruption (M</a:t>
            </a:r>
            <a:r>
              <a:rPr lang="en-US" sz="1200" b="1" kern="1200" baseline="0" dirty="0" smtClean="0">
                <a:solidFill>
                  <a:schemeClr val="tx1"/>
                </a:solidFill>
                <a:latin typeface="+mn-lt"/>
                <a:ea typeface="+mn-ea"/>
                <a:cs typeface="+mn-cs"/>
              </a:rPr>
              <a:t>arch and April 2009) the Alaska Aviation Weather Unit (AAWU) evaluated 142 Pilot Reports (PIREPS) RELATED TO THE ERUPTION. </a:t>
            </a:r>
            <a:endParaRPr lang="en-US" b="1"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56</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PIREP is a report of actual weather conditions encountered by an aircraft in flight.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PIREP must contain a header, aircraft location, time, flight level, aircraft type and one other field.</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57</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Volcanic Eruption. Volcanic Ash alone is an Urgent PIREP. A report of volcanic activity shall include as much information as possible. Include name of the mountain, ash cloud and movement, height of the top and bottom of the ash, etc. If received from other than a pilot, enter Aircraft “UNKN,” Flight Level “UNKN,” and /RM UNOFFICIAL. </a:t>
            </a:r>
          </a:p>
          <a:p>
            <a:pPr marL="0" marR="0" indent="0" algn="l" defTabSz="914400" rtl="0" eaLnBrk="1" fontAlgn="auto" latinLnBrk="0" hangingPunct="1">
              <a:lnSpc>
                <a:spcPct val="100000"/>
              </a:lnSpc>
              <a:spcBef>
                <a:spcPts val="0"/>
              </a:spcBef>
              <a:spcAft>
                <a:spcPts val="0"/>
              </a:spcAft>
              <a:buClrTx/>
              <a:buSzTx/>
              <a:buFontTx/>
              <a:buNone/>
              <a:tabLst/>
              <a:defRPr/>
            </a:pPr>
            <a:r>
              <a:rPr lang="en-US" b="1" i="1" dirty="0" smtClean="0"/>
              <a:t>EXAMPLE-</a:t>
            </a:r>
            <a:r>
              <a:rPr lang="en-US" i="1" dirty="0" smtClean="0"/>
              <a:t/>
            </a:r>
            <a:br>
              <a:rPr lang="en-US" i="1" dirty="0" smtClean="0"/>
            </a:br>
            <a:r>
              <a:rPr lang="en-US" i="1" dirty="0" smtClean="0"/>
              <a:t>UUA/OV EGLL 315425/TM 2110/FL120/TP DC10/WX +VA/RM VOLCANIC ERUPTION 2008Z </a:t>
            </a:r>
            <a:r>
              <a:rPr lang="en-US" i="1" dirty="0" err="1" smtClean="0"/>
              <a:t>Eyjafjallajökull</a:t>
            </a:r>
            <a:r>
              <a:rPr lang="en-US" i="1" dirty="0" smtClean="0"/>
              <a:t> ASH 40S MOV SSE</a:t>
            </a:r>
            <a:r>
              <a:rPr lang="en-US"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Decoded</a:t>
            </a:r>
            <a:r>
              <a:rPr lang="en-US" dirty="0" smtClean="0"/>
              <a:t>:</a:t>
            </a:r>
          </a:p>
          <a:p>
            <a:r>
              <a:rPr lang="en-US" dirty="0" smtClean="0"/>
              <a:t>Urgent Report (UUA) – 425 nm NW of Heathrow Airport, London at 2110UTC – flight level 12,000 in a Douglas DC10 aircraft – Heavy volcanic ash from eruption of </a:t>
            </a:r>
            <a:r>
              <a:rPr lang="en-US" i="0" dirty="0" err="1" smtClean="0"/>
              <a:t>Eyjafjallajökull</a:t>
            </a:r>
            <a:r>
              <a:rPr lang="en-US" i="0" dirty="0" smtClean="0"/>
              <a:t> volcano – currently 40 nm S of position with </a:t>
            </a:r>
            <a:r>
              <a:rPr lang="en-US" i="0" baseline="0" dirty="0" smtClean="0"/>
              <a:t>movement to the south southeast.</a:t>
            </a:r>
            <a:r>
              <a:rPr lang="en-US" i="0" dirty="0" smtClean="0"/>
              <a:t> </a:t>
            </a:r>
            <a:r>
              <a:rPr lang="en-US" i="1" dirty="0" smtClean="0"/>
              <a:t> </a:t>
            </a:r>
            <a:endParaRPr lang="en-US" dirty="0" smtClean="0"/>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58</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400" b="1" dirty="0" smtClean="0"/>
              <a:t>From</a:t>
            </a:r>
            <a:r>
              <a:rPr lang="en-US" sz="1400" b="1" baseline="0" dirty="0" smtClean="0"/>
              <a:t> the Alaskan VAAC – Tony Hall, et al. </a:t>
            </a:r>
          </a:p>
          <a:p>
            <a:endParaRPr lang="en-US" sz="1400" b="1" baseline="0" dirty="0" smtClean="0"/>
          </a:p>
          <a:p>
            <a:r>
              <a:rPr lang="en-US" sz="1200" kern="1200" dirty="0" smtClean="0">
                <a:solidFill>
                  <a:schemeClr val="tx1"/>
                </a:solidFill>
                <a:latin typeface="+mn-lt"/>
                <a:ea typeface="+mn-ea"/>
                <a:cs typeface="+mn-cs"/>
              </a:rPr>
              <a:t>The source of the initial report can drive the actions taken by the forecaster; generally some quick assessment of the potential threat and validity of the report will drive the first actions taken.  In some cases pilot reports (PIREPs) need to be verified, especially for shallow or low plumes which are sometimes incorrectly interpreted—such as lee clouds off of a volcano’s dome.  Other PIREPs at middle and high levels can usually be taken verbatim and used to immediately contact the CWSU and FAA and to issue an eruption SIGMET.  The latter example would be the case for domestic volcanoes; the situation gets more complicated for Kamchatka volcanoes. For this discussion, we will focus on the process used for Alaskan Volcanoes. </a:t>
            </a:r>
          </a:p>
          <a:p>
            <a:endParaRPr lang="en-US" sz="1200" b="1"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Additional information that maybe known ahead of time (i.e. Redoubt 2009, Augustine 2006) is the volcano’s status; information produced by USGS which is generally available for monitored volcanoes.  In the case of Redoubt and Augustine, many agencies in the state and federal government were aware of an eminent eruption of the volcano.  However, the science behind predicting eruptions is still evolving and there are certainly surprises (i.e. </a:t>
            </a:r>
            <a:r>
              <a:rPr lang="en-US" sz="1200" kern="1200" dirty="0" err="1" smtClean="0">
                <a:solidFill>
                  <a:schemeClr val="tx1"/>
                </a:solidFill>
                <a:latin typeface="+mn-lt"/>
                <a:ea typeface="+mn-ea"/>
                <a:cs typeface="+mn-cs"/>
              </a:rPr>
              <a:t>Okmok</a:t>
            </a:r>
            <a:r>
              <a:rPr lang="en-US" sz="1200" kern="1200" dirty="0" smtClean="0">
                <a:solidFill>
                  <a:schemeClr val="tx1"/>
                </a:solidFill>
                <a:latin typeface="+mn-lt"/>
                <a:ea typeface="+mn-ea"/>
                <a:cs typeface="+mn-cs"/>
              </a:rPr>
              <a:t> 2008).  These situations can dictate the immediate actions taken by a forecaster.  In the case of </a:t>
            </a:r>
            <a:r>
              <a:rPr lang="en-US" sz="1200" kern="1200" dirty="0" err="1" smtClean="0">
                <a:solidFill>
                  <a:schemeClr val="tx1"/>
                </a:solidFill>
                <a:latin typeface="+mn-lt"/>
                <a:ea typeface="+mn-ea"/>
                <a:cs typeface="+mn-cs"/>
              </a:rPr>
              <a:t>Okmok’s</a:t>
            </a:r>
            <a:r>
              <a:rPr lang="en-US" sz="1200" kern="1200" dirty="0" smtClean="0">
                <a:solidFill>
                  <a:schemeClr val="tx1"/>
                </a:solidFill>
                <a:latin typeface="+mn-lt"/>
                <a:ea typeface="+mn-ea"/>
                <a:cs typeface="+mn-cs"/>
              </a:rPr>
              <a:t> initial eruption, it was so explosive there was no doubt to the validity.</a:t>
            </a:r>
          </a:p>
          <a:p>
            <a:r>
              <a:rPr lang="en-US" sz="1200" b="1"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The first action taken is to call the CWSU/FAA to allow them as much time as possible to divert aircraft in potential risk areas.  During normal duty hours we would call the CWSU and they would coordinate with the FAA in the ARTCC (they are co-located). After hours, we would call the ARTCC directly. This is followed by an eruption SIGMET stating that a specific volcano may have erupted to the reported flight level (if known).  We strive to have the eruption SIGMET issued within 5 minutes. Sometimes that is not possible, but that is the goal (</a:t>
            </a:r>
            <a:r>
              <a:rPr lang="en-US" sz="1200" b="1" u="sng" kern="1200" dirty="0" smtClean="0">
                <a:solidFill>
                  <a:schemeClr val="tx1"/>
                </a:solidFill>
                <a:latin typeface="+mn-lt"/>
                <a:ea typeface="+mn-ea"/>
                <a:cs typeface="+mn-cs"/>
              </a:rPr>
              <a:t>See slide 26</a:t>
            </a:r>
            <a:r>
              <a:rPr lang="en-US" sz="1200" kern="1200" dirty="0" smtClean="0">
                <a:solidFill>
                  <a:schemeClr val="tx1"/>
                </a:solidFill>
                <a:latin typeface="+mn-lt"/>
                <a:ea typeface="+mn-ea"/>
                <a:cs typeface="+mn-cs"/>
              </a:rPr>
              <a:t>).   </a:t>
            </a:r>
            <a:endParaRPr lang="en-US" sz="1400" b="1"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59</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SIGMET information has been the staple of aviation meteorological products for decades. In many cases it the first product that provides warning for airborne aircraft, as well as Air Traffic Services (ATS).</a:t>
            </a:r>
          </a:p>
          <a:p>
            <a:endParaRPr lang="en-US" sz="1200" kern="1200" baseline="0" dirty="0" smtClean="0">
              <a:solidFill>
                <a:schemeClr val="tx1"/>
              </a:solidFill>
              <a:latin typeface="+mn-lt"/>
              <a:ea typeface="+mn-ea"/>
              <a:cs typeface="+mn-cs"/>
            </a:endParaRPr>
          </a:p>
          <a:p>
            <a:pPr eaLnBrk="1" hangingPunct="1"/>
            <a:r>
              <a:rPr lang="en-US" sz="2400" dirty="0" smtClean="0">
                <a:solidFill>
                  <a:schemeClr val="bg1"/>
                </a:solidFill>
              </a:rPr>
              <a:t>From Clinton Wallace:  </a:t>
            </a:r>
            <a:r>
              <a:rPr lang="en-US" sz="2400" dirty="0" smtClean="0"/>
              <a:t>VAWG Chair - Deputy Director, Aviation Weather Center – Alaska Aviation and Volcanic Ash Workshop</a:t>
            </a:r>
            <a:r>
              <a:rPr lang="en-US" sz="2400" baseline="0" dirty="0" smtClean="0"/>
              <a:t> – Sept. 2010</a:t>
            </a:r>
            <a:endParaRPr lang="en-US" sz="2400" dirty="0" smtClean="0"/>
          </a:p>
          <a:p>
            <a:pPr eaLnBrk="1" hangingPunct="1"/>
            <a:endParaRPr lang="en-US" sz="2400" dirty="0" smtClean="0"/>
          </a:p>
          <a:p>
            <a:r>
              <a:rPr lang="en-US" sz="2400" dirty="0" smtClean="0">
                <a:solidFill>
                  <a:schemeClr val="bg1"/>
                </a:solidFill>
              </a:rPr>
              <a:t>“SIGMET essentially is a “no fly” area for aircraft.</a:t>
            </a:r>
          </a:p>
          <a:p>
            <a:pPr lvl="1"/>
            <a:r>
              <a:rPr lang="en-US" dirty="0" smtClean="0">
                <a:solidFill>
                  <a:schemeClr val="bg1"/>
                </a:solidFill>
              </a:rPr>
              <a:t>Ultimately up to the individual airlines </a:t>
            </a:r>
          </a:p>
          <a:p>
            <a:pPr lvl="1"/>
            <a:r>
              <a:rPr lang="en-US" dirty="0" smtClean="0">
                <a:solidFill>
                  <a:schemeClr val="bg1"/>
                </a:solidFill>
              </a:rPr>
              <a:t>Airline operators generally avoid airspace where a Volcanic Ash SIGMET has been issued by a MWO” – Alaska Aviation</a:t>
            </a:r>
            <a:r>
              <a:rPr lang="en-US" baseline="0" dirty="0" smtClean="0">
                <a:solidFill>
                  <a:schemeClr val="bg1"/>
                </a:solidFill>
              </a:rPr>
              <a:t> Workshop</a:t>
            </a:r>
            <a:endParaRPr lang="en-US" dirty="0" smtClean="0">
              <a:solidFill>
                <a:schemeClr val="bg1"/>
              </a:solidFill>
            </a:endParaRP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SIGMET information is ideal for simple volcanic ash events. Small ash cloud events</a:t>
            </a:r>
          </a:p>
          <a:p>
            <a:r>
              <a:rPr lang="en-US" sz="1200" kern="1200" baseline="0" dirty="0" smtClean="0">
                <a:solidFill>
                  <a:schemeClr val="tx1"/>
                </a:solidFill>
                <a:latin typeface="+mn-lt"/>
                <a:ea typeface="+mn-ea"/>
                <a:cs typeface="+mn-cs"/>
              </a:rPr>
              <a:t>with uniform distribution of ash can be effectively communicated. However, those events that produce ash clouds moving in</a:t>
            </a:r>
          </a:p>
          <a:p>
            <a:r>
              <a:rPr lang="en-US" sz="1200" kern="1200" baseline="0" dirty="0" smtClean="0">
                <a:solidFill>
                  <a:schemeClr val="tx1"/>
                </a:solidFill>
                <a:latin typeface="+mn-lt"/>
                <a:ea typeface="+mn-ea"/>
                <a:cs typeface="+mn-cs"/>
              </a:rPr>
              <a:t>different directions at different levels, due to non-uniform wind profiles aloft, pose a problem to the</a:t>
            </a:r>
          </a:p>
          <a:p>
            <a:r>
              <a:rPr lang="en-US" sz="1200" kern="1200" baseline="0" dirty="0" smtClean="0">
                <a:solidFill>
                  <a:schemeClr val="tx1"/>
                </a:solidFill>
                <a:latin typeface="+mn-lt"/>
                <a:ea typeface="+mn-ea"/>
                <a:cs typeface="+mn-cs"/>
              </a:rPr>
              <a:t>International Civil Aviation Organization MWOs in the production of SIGMET information.</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60</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200" dirty="0" smtClean="0"/>
              <a:t>From Clinton Wallace - VAWG Chair - Deputy Director, Aviation Weather Center</a:t>
            </a:r>
          </a:p>
          <a:p>
            <a:r>
              <a:rPr lang="en-US" dirty="0" smtClean="0"/>
              <a:t>Alaska Aviation and Volcanic Ash Workshop – Sept. 2010</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61</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Map</a:t>
            </a:r>
            <a:r>
              <a:rPr lang="en-US" baseline="0" dirty="0" smtClean="0"/>
              <a:t> from:  </a:t>
            </a:r>
            <a:r>
              <a:rPr lang="en-US" sz="1200" kern="1200" baseline="0" dirty="0" smtClean="0">
                <a:solidFill>
                  <a:schemeClr val="tx1"/>
                </a:solidFill>
                <a:latin typeface="+mn-lt"/>
                <a:ea typeface="+mn-ea"/>
                <a:cs typeface="+mn-cs"/>
              </a:rPr>
              <a:t>Janet Schaefer, AVO/ADGGS </a:t>
            </a:r>
          </a:p>
          <a:p>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Mount Redoubt is located in the Cook Inlet Region of south-central Alaska approximately 106 miles southwest of Anchorage, Alaska’s largest city (Left Figure). The elevation of Mount Redoubt is 10,197 feet. Equipment which includes 10 seismic stations, one pressure sensor, and three Web cameras, located on and near Mount Redoubt, seismically monitor the volcano. In addition, the volcano is monitored by airborne and satellite gas measurements, thermal imaging, two real-time Global Positioning Satellites (GPS), and several campaign stations for GPS and broadband seismicity. Visual observations through </a:t>
            </a:r>
            <a:r>
              <a:rPr lang="en-US" dirty="0" err="1" smtClean="0"/>
              <a:t>overflights</a:t>
            </a:r>
            <a:r>
              <a:rPr lang="en-US" dirty="0" smtClean="0"/>
              <a:t> and photography are used as well. It is important for the NWS to monitor the Mount Redoubt volcano because of its recent history of eruptions, proximity to a metropolitan area, potential national impact on nearby fossil fuel energy facilities, and potential serious disruption to air and marine transportation, including airports.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6</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Initial and second SIGMET for March</a:t>
            </a:r>
            <a:r>
              <a:rPr lang="en-US" baseline="0" dirty="0" smtClean="0"/>
              <a:t> 22 (23 UTC) Redoubt eruption.</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smtClean="0">
                <a:solidFill>
                  <a:schemeClr val="tx1"/>
                </a:solidFill>
                <a:latin typeface="+mn-lt"/>
                <a:ea typeface="+mn-ea"/>
                <a:cs typeface="+mn-cs"/>
              </a:rPr>
              <a:t>During March and April 2009, the Alaska Aviation Weather Unit (AAWU) issued 39  volcanic related SIGMETS. </a:t>
            </a:r>
            <a:endParaRPr lang="en-US" b="1"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62</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From</a:t>
            </a:r>
            <a:r>
              <a:rPr lang="en-US" sz="1200" b="1" baseline="0" dirty="0" smtClean="0"/>
              <a:t> the Alaskan VAAC – Tony Hall, et al.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From here, it is a fact finding mission to produce the volcanic ash (VA) SIGMET and (volcanic ash advisory) VAA. Meteorological model data, satellite imagery and other tools that are in AWIPS are used along with the VA dispersion model information.  </a:t>
            </a:r>
            <a:r>
              <a:rPr lang="en-US" sz="1400" b="1" u="sng" kern="1200" dirty="0" smtClean="0">
                <a:solidFill>
                  <a:schemeClr val="tx1"/>
                </a:solidFill>
                <a:latin typeface="+mn-lt"/>
                <a:ea typeface="+mn-ea"/>
                <a:cs typeface="+mn-cs"/>
              </a:rPr>
              <a:t>The forecaster has to make a lot of decisions, often in a short period of time, based on what information he has available at the point in time. The forecaster-in-the-loop is almost an understatement for this type of activity. </a:t>
            </a:r>
            <a:endParaRPr lang="en-US" sz="1400" b="1" u="sng" dirty="0" smtClean="0"/>
          </a:p>
          <a:p>
            <a:endParaRPr lang="en-US" dirty="0" smtClean="0"/>
          </a:p>
          <a:p>
            <a:r>
              <a:rPr lang="en-US" sz="1200" kern="1200" dirty="0" smtClean="0">
                <a:solidFill>
                  <a:schemeClr val="tx1"/>
                </a:solidFill>
                <a:latin typeface="+mn-lt"/>
                <a:ea typeface="+mn-ea"/>
                <a:cs typeface="+mn-cs"/>
              </a:rPr>
              <a:t>This process generally includes asking the Center Weather Service Unit (CWSU) to provide any additional PIREPs of known ash flight levels, as well as, calling Alaska Volcano Observatory (AVO) for their perspective and expertise in satellite-ash interpretation.  This combination can, in most cases, give us the spatial extent of the ash in the atmosphere.  This first step in obtaining a good gauge of where the ash is currently located is paramount in our ability to forecast its movement. Determining ash cloud tops-heights is a very important step and can be challenging. The use of satellite temperature techniques and sounding data are most often used. PIREPS are also part of the mix as well as WSR-88D information. When an eruption is in vicinity of RADAR, that information is used as the initial eruption height. The information from the 88-D radar is initially quite accurate; however, the plume height changes with time. For example, the initial eruption height (usually the highest value measured by the radar) will reflect the steam and other particles emitted to a certain level, but within a few volume scans, the main ash plume will be seen at a lower level (i.e. initial eruption height of 50 KT feet and then the bulk of main plume can be seen at perhaps 40 or 45KT feet).</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63</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From</a:t>
            </a:r>
            <a:r>
              <a:rPr lang="en-US" sz="1200" b="1" baseline="0" dirty="0" smtClean="0"/>
              <a:t> the Alaskan VAAC – Tony Hall, et al.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At the same time as the coordination is ongoing, we will be running the PUFF and HYSPLIT models for forecast input.  The HYSPLIT model (</a:t>
            </a:r>
            <a:r>
              <a:rPr lang="en-US" sz="1200" b="1" kern="1200" dirty="0" smtClean="0">
                <a:solidFill>
                  <a:schemeClr val="tx1"/>
                </a:solidFill>
                <a:latin typeface="+mn-lt"/>
                <a:ea typeface="+mn-ea"/>
                <a:cs typeface="+mn-cs"/>
              </a:rPr>
              <a:t>Hybrid Single Particle </a:t>
            </a:r>
            <a:r>
              <a:rPr lang="en-US" sz="1200" b="1" kern="1200" dirty="0" err="1" smtClean="0">
                <a:solidFill>
                  <a:schemeClr val="tx1"/>
                </a:solidFill>
                <a:latin typeface="+mn-lt"/>
                <a:ea typeface="+mn-ea"/>
                <a:cs typeface="+mn-cs"/>
              </a:rPr>
              <a:t>Lagrangian</a:t>
            </a:r>
            <a:r>
              <a:rPr lang="en-US" sz="1200" b="1" kern="1200" dirty="0" smtClean="0">
                <a:solidFill>
                  <a:schemeClr val="tx1"/>
                </a:solidFill>
                <a:latin typeface="+mn-lt"/>
                <a:ea typeface="+mn-ea"/>
                <a:cs typeface="+mn-cs"/>
              </a:rPr>
              <a:t> Integrated Trajectory Model)</a:t>
            </a:r>
            <a:r>
              <a:rPr lang="en-US" sz="1200" kern="1200" dirty="0" smtClean="0">
                <a:solidFill>
                  <a:schemeClr val="tx1"/>
                </a:solidFill>
                <a:latin typeface="+mn-lt"/>
                <a:ea typeface="+mn-ea"/>
                <a:cs typeface="+mn-cs"/>
              </a:rPr>
              <a:t>  is the “official” model in use by the US VAACs. This involves calling the SDM (Senior Duty Meteorologist) </a:t>
            </a:r>
            <a:r>
              <a:rPr lang="en-US" sz="1200" b="1" u="sng" kern="1200" dirty="0" smtClean="0">
                <a:solidFill>
                  <a:schemeClr val="tx1"/>
                </a:solidFill>
                <a:latin typeface="+mn-lt"/>
                <a:ea typeface="+mn-ea"/>
                <a:cs typeface="+mn-cs"/>
              </a:rPr>
              <a:t>in Washington DC </a:t>
            </a:r>
            <a:r>
              <a:rPr lang="en-US" sz="1200" kern="1200" dirty="0" smtClean="0">
                <a:solidFill>
                  <a:schemeClr val="tx1"/>
                </a:solidFill>
                <a:latin typeface="+mn-lt"/>
                <a:ea typeface="+mn-ea"/>
                <a:cs typeface="+mn-cs"/>
              </a:rPr>
              <a:t>to run the model and then they provide us with the output.  The PUFF model (not an acronym) is an unofficial web-based model that is quick and easy for the forecaster to use at their workstation. This quick method (PUFF) provides a fairly reliable “first guess” to use for preparing warning and advisory products.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Dispersion models used operationally have a number of set parameters that can produce over or under estimates of the amount of ash in the atmosphere.  It is a standard practice for the US VAACs to compare the model’s output to what we can see or infer from satellite interpretation.  This quality control often times produces the best combination of forecast tools with observed VA.  This assessment is done qualitatively and on-the-fly as time is critical for the issuance of the VAA and VAG (graphical VAA)   We would generally like to produce these two products within 20-25 minutes following the eruption SIGMET.  Note that new tools that we have recently developed will allow us to get the VAAs and VAGs out sooner than 20-25 minutes. The Washington VAAC is not a Met Watch Office (MWO); therefore they are not required to issue a SIGMET. They will issue the VAAs and VAG right away, usually within about 5 minutes.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Continued assessment of the model’s output is also necessary to assure correct movement and speed of the VA.  Generally, an hour or so into the SIGMET time, forecasters can verify that the spatial and temporal calculations are accurate.  In one case (again Redoubt 2009), the ash moved south during an eruption much more quickly than was forecast by the models.  This assessment allowed forecasters to re-position SIGMET polygons and VAA forecasts to produce a much more accurate forecast over the next 6 to 18 hours.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Each case is unique when dealing with volcanic eruptions and forecasts.  The meteorological activity, the type of volcano, eruption, particles being emitted, location, observation, and data available are all major factors in the threat assessment and the outcome of the forecast.</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64</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Example:  Volcanic Ash</a:t>
            </a:r>
            <a:r>
              <a:rPr lang="en-US" baseline="0" dirty="0" smtClean="0"/>
              <a:t> Advisory (Text) – March 22 (23), 2009 – Redoubt Eruption</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65</a:t>
            </a:fld>
            <a:endParaRPr lang="en-US">
              <a:solidFill>
                <a:prstClr val="black"/>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Example Volcanic</a:t>
            </a:r>
            <a:r>
              <a:rPr lang="en-US" baseline="0" dirty="0" smtClean="0"/>
              <a:t> Ash Advisory Graphic – Redoubt, March 22 (23), 2009</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66</a:t>
            </a:fld>
            <a:endParaRPr lang="en-US">
              <a:solidFill>
                <a:prstClr val="black"/>
              </a:solidFil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85C8CA82-97DF-434A-AA93-6986BC591878}" type="slidenum">
              <a:rPr lang="en-US" smtClean="0">
                <a:solidFill>
                  <a:prstClr val="black"/>
                </a:solidFill>
              </a:rPr>
              <a:pPr/>
              <a:t>67</a:t>
            </a:fld>
            <a:endParaRPr lang="en-US" smtClean="0">
              <a:solidFill>
                <a:prstClr val="black"/>
              </a:solidFill>
            </a:endParaRPr>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p:spPr>
        <p:txBody>
          <a:bodyPr/>
          <a:lstStyle/>
          <a:p>
            <a:pPr eaLnBrk="1" hangingPunct="1"/>
            <a:r>
              <a:rPr lang="en-US" dirty="0" smtClean="0">
                <a:latin typeface="Times" pitchFamily="18" charset="0"/>
              </a:rPr>
              <a:t>Probably remove this slide???</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1DDD74DE-E478-43FA-970E-2E0349F5356A}" type="slidenum">
              <a:rPr lang="en-US" smtClean="0">
                <a:solidFill>
                  <a:prstClr val="black"/>
                </a:solidFill>
              </a:rPr>
              <a:pPr/>
              <a:t>68</a:t>
            </a:fld>
            <a:endParaRPr lang="en-US" smtClean="0">
              <a:solidFill>
                <a:prstClr val="black"/>
              </a:solidFill>
            </a:endParaRPr>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pPr eaLnBrk="1" hangingPunct="1"/>
            <a:endParaRPr lang="en-US" b="1" dirty="0" smtClean="0">
              <a:latin typeface="Times" pitchFamily="18"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An example alerting NOTAM announcing pre-eruption activity in </a:t>
            </a:r>
            <a:r>
              <a:rPr lang="en-US" sz="1200" b="1" kern="1200" baseline="0" dirty="0" smtClean="0">
                <a:solidFill>
                  <a:schemeClr val="tx1"/>
                </a:solidFill>
                <a:latin typeface="+mn-lt"/>
                <a:ea typeface="+mn-ea"/>
                <a:cs typeface="+mn-cs"/>
              </a:rPr>
              <a:t>volcano </a:t>
            </a:r>
            <a:r>
              <a:rPr lang="en-US" sz="1200" b="1" kern="1200" baseline="0" dirty="0" err="1" smtClean="0">
                <a:solidFill>
                  <a:schemeClr val="tx1"/>
                </a:solidFill>
                <a:latin typeface="+mn-lt"/>
                <a:ea typeface="+mn-ea"/>
                <a:cs typeface="+mn-cs"/>
              </a:rPr>
              <a:t>Katla</a:t>
            </a:r>
            <a:r>
              <a:rPr lang="en-US" sz="1200" b="1"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71</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ASHTAMs are valid for a maximum of 24 hours but can be issued as often as is necessary when there is a change in the nature of the volcanic ash cloud.</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73</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Add Time lapse</a:t>
            </a:r>
            <a:r>
              <a:rPr lang="en-US" baseline="0" dirty="0" smtClean="0"/>
              <a:t> loop of eruption on May 8, 2010 – showing ash plume and ash fall.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76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last significant eruptions on Mount Redoubt took place from December 14, 1989, to April 21, 1990. The first of these eruptions took place at 9:47 a.m., December 14, 1989, after less than 24 hours of intense precursory seismicity. On December 15, 1989, three more ash rich explosions occurred. The last blast generated </a:t>
            </a:r>
            <a:r>
              <a:rPr lang="en-US" sz="1200" kern="1200" baseline="0" dirty="0" err="1" smtClean="0">
                <a:solidFill>
                  <a:schemeClr val="tx1"/>
                </a:solidFill>
                <a:latin typeface="+mn-lt"/>
                <a:ea typeface="+mn-ea"/>
                <a:cs typeface="+mn-cs"/>
              </a:rPr>
              <a:t>pyroclastic</a:t>
            </a:r>
            <a:r>
              <a:rPr lang="en-US" sz="1200" kern="1200" baseline="0" dirty="0" smtClean="0">
                <a:solidFill>
                  <a:schemeClr val="tx1"/>
                </a:solidFill>
                <a:latin typeface="+mn-lt"/>
                <a:ea typeface="+mn-ea"/>
                <a:cs typeface="+mn-cs"/>
              </a:rPr>
              <a:t> flow (a fast moving current of hot gas and rock) down the Drift Glacier. The resulting debris flow entrained ice blocks as large as 10 m in diameter and crested about 8 m above the river channel near the Drift River Oil Terminal, 35 km downstream. A Boeing 747 (KLM), en route from Amsterdam, which flew into the ash cloud several hours after the eruption, experienced complete engine failure and narrowly avoided tragedy when the crew successfully restarted the engines and safely landed in Anchorage. The aircraft sustained $80 million in damages.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There were some 23 major explosive events between December 1989 and April 1990. The 1989-90 eruption of Redoubt seriously affected the populace, commerce, and oil production throughout the Cook Inlet region and air traffic as far away as Texas. Total estimated economic costs were $160 million, making the 1989-90 eruption the second most costly in U.S. history after Mount St. Helens in 1980.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7</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77</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Need to answer these questions!</a:t>
            </a:r>
          </a:p>
          <a:p>
            <a:endParaRPr lang="en-US" dirty="0" smtClean="0"/>
          </a:p>
          <a:p>
            <a:r>
              <a:rPr lang="en-US" dirty="0" smtClean="0"/>
              <a:t>Q6  - Do what they do in Alaska!  That Icelandic volcano may have taught European airlines a lesson Alaska Airlines learned from Mount St. Helens 30 years ago. After its planes were grounded for days by the eruption in Washington state, the airline developed an effective way to navigate safely around volcanic ash. Its experience suggests that Europe's travel chaos could have been avoided with the right procedures.</a:t>
            </a:r>
            <a:br>
              <a:rPr lang="en-US" dirty="0" smtClean="0"/>
            </a:br>
            <a:endParaRPr lang="en-US" dirty="0" smtClean="0"/>
          </a:p>
          <a:p>
            <a:r>
              <a:rPr lang="en-US" dirty="0" smtClean="0"/>
              <a:t>Whenever a volcano erupts in Alaska, the airline scrambles to find safe routes for its aircraft by using computer models to predict the path of ash clouds and sending pilots up in empty planes to test the skyways. Its planes never take off, fly, or land in ash, although all its pilots go through simulations of ash encounters in training. "Even though they all know it's coming in the exercise, everyone says it's eye-opening how big an event it is when it happens," says the airline's fleet captain.</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78</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a:t>
            </a:r>
            <a:r>
              <a:rPr lang="en-US" baseline="0" dirty="0" smtClean="0"/>
              <a:t>  </a:t>
            </a:r>
            <a:r>
              <a:rPr lang="en-GB" sz="1200" b="1" dirty="0" smtClean="0">
                <a:solidFill>
                  <a:schemeClr val="bg1"/>
                </a:solidFill>
              </a:rPr>
              <a:t>EUROCONTROL/CFMU VOLCANIC ASH CRISIS REPORT</a:t>
            </a:r>
            <a:r>
              <a:rPr lang="en-GB" sz="1000" b="1" dirty="0" smtClean="0">
                <a:solidFill>
                  <a:schemeClr val="bg1"/>
                </a:solidFill>
              </a:rPr>
              <a:t>  - </a:t>
            </a:r>
            <a:r>
              <a:rPr lang="en-GB" sz="1200" b="1" dirty="0" smtClean="0">
                <a:solidFill>
                  <a:schemeClr val="bg1"/>
                </a:solidFill>
              </a:rPr>
              <a:t>Presentation to the ICAO </a:t>
            </a:r>
            <a:r>
              <a:rPr lang="en-US" sz="1200" b="1" kern="1200" baseline="0" dirty="0" smtClean="0">
                <a:solidFill>
                  <a:schemeClr val="tx1"/>
                </a:solidFill>
                <a:latin typeface="+mn-lt"/>
                <a:ea typeface="+mn-ea"/>
                <a:cs typeface="+mn-cs"/>
              </a:rPr>
              <a:t>INTERNATIONAL VOLCANIC ASH TASK FORCE (IVATF)</a:t>
            </a:r>
            <a:r>
              <a:rPr lang="en-GB" sz="1200" b="1" dirty="0" smtClean="0">
                <a:solidFill>
                  <a:schemeClr val="bg1"/>
                </a:solidFill>
              </a:rPr>
              <a:t>,  </a:t>
            </a:r>
            <a:r>
              <a:rPr lang="en-GB" sz="1200" b="1" dirty="0" err="1" smtClean="0">
                <a:solidFill>
                  <a:schemeClr val="bg1"/>
                </a:solidFill>
              </a:rPr>
              <a:t>Montr</a:t>
            </a:r>
            <a:r>
              <a:rPr lang="en-US" sz="1200" b="1" dirty="0" smtClean="0">
                <a:solidFill>
                  <a:schemeClr val="bg1"/>
                </a:solidFill>
              </a:rPr>
              <a:t>é</a:t>
            </a:r>
            <a:r>
              <a:rPr lang="en-GB" sz="1200" b="1" dirty="0" smtClean="0">
                <a:solidFill>
                  <a:schemeClr val="bg1"/>
                </a:solidFill>
              </a:rPr>
              <a:t>al, 27</a:t>
            </a:r>
            <a:r>
              <a:rPr lang="en-GB" sz="1200" b="1" baseline="30000" dirty="0" smtClean="0">
                <a:solidFill>
                  <a:schemeClr val="bg1"/>
                </a:solidFill>
              </a:rPr>
              <a:t>th</a:t>
            </a:r>
            <a:r>
              <a:rPr lang="en-GB" sz="1200" b="1" dirty="0" smtClean="0">
                <a:solidFill>
                  <a:schemeClr val="bg1"/>
                </a:solidFill>
              </a:rPr>
              <a:t> - 30</a:t>
            </a:r>
            <a:r>
              <a:rPr lang="en-GB" sz="1200" b="1" baseline="30000" dirty="0" smtClean="0">
                <a:solidFill>
                  <a:schemeClr val="bg1"/>
                </a:solidFill>
              </a:rPr>
              <a:t>th</a:t>
            </a:r>
            <a:r>
              <a:rPr lang="en-GB" sz="1200" b="1" dirty="0" smtClean="0">
                <a:solidFill>
                  <a:schemeClr val="bg1"/>
                </a:solidFill>
              </a:rPr>
              <a:t> July 2010</a:t>
            </a:r>
            <a:r>
              <a:rPr lang="en-GB" sz="1400" b="1" dirty="0" smtClean="0">
                <a:solidFill>
                  <a:schemeClr val="bg1"/>
                </a:solidFill>
              </a:rPr>
              <a:t/>
            </a:r>
            <a:br>
              <a:rPr lang="en-GB" sz="1400" b="1" dirty="0" smtClean="0">
                <a:solidFill>
                  <a:schemeClr val="bg1"/>
                </a:solidFill>
              </a:rPr>
            </a:br>
            <a:endParaRPr lang="en-US" dirty="0" smtClean="0"/>
          </a:p>
          <a:p>
            <a:r>
              <a:rPr lang="en-US" dirty="0" smtClean="0"/>
              <a:t>April 14, 2010 – the day before the main eruption began (April</a:t>
            </a:r>
            <a:r>
              <a:rPr lang="en-US" baseline="0" dirty="0" smtClean="0"/>
              <a:t> 15)</a:t>
            </a:r>
            <a:r>
              <a:rPr lang="en-US" dirty="0" smtClean="0"/>
              <a:t>.  A look at “normal” traffic at 15 UTC.</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79</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From:</a:t>
            </a:r>
            <a:r>
              <a:rPr lang="en-US" baseline="0" dirty="0" smtClean="0"/>
              <a:t>  </a:t>
            </a:r>
            <a:r>
              <a:rPr lang="en-GB" sz="1200" b="1" dirty="0" smtClean="0">
                <a:solidFill>
                  <a:schemeClr val="bg1"/>
                </a:solidFill>
              </a:rPr>
              <a:t>EUROCONTROL/CFMU VOLCANIC ASH CRISIS REPORT</a:t>
            </a:r>
            <a:r>
              <a:rPr lang="en-GB" sz="1000" b="1" dirty="0" smtClean="0">
                <a:solidFill>
                  <a:schemeClr val="bg1"/>
                </a:solidFill>
              </a:rPr>
              <a:t>  - </a:t>
            </a:r>
            <a:r>
              <a:rPr lang="en-GB" sz="1200" b="1" dirty="0" smtClean="0">
                <a:solidFill>
                  <a:schemeClr val="bg1"/>
                </a:solidFill>
              </a:rPr>
              <a:t>Presentation to the ICAO </a:t>
            </a:r>
            <a:r>
              <a:rPr lang="en-US" sz="1200" b="1" kern="1200" baseline="0" dirty="0" smtClean="0">
                <a:solidFill>
                  <a:schemeClr val="tx1"/>
                </a:solidFill>
                <a:latin typeface="+mn-lt"/>
                <a:ea typeface="+mn-ea"/>
                <a:cs typeface="+mn-cs"/>
              </a:rPr>
              <a:t>INTERNATIONAL VOLCANIC ASH TASK FORCE (IVATF)</a:t>
            </a:r>
            <a:r>
              <a:rPr lang="en-GB" sz="1200" b="1" dirty="0" smtClean="0">
                <a:solidFill>
                  <a:schemeClr val="bg1"/>
                </a:solidFill>
              </a:rPr>
              <a:t>,  </a:t>
            </a:r>
            <a:r>
              <a:rPr lang="en-GB" sz="1200" b="1" dirty="0" err="1" smtClean="0">
                <a:solidFill>
                  <a:schemeClr val="bg1"/>
                </a:solidFill>
              </a:rPr>
              <a:t>Montr</a:t>
            </a:r>
            <a:r>
              <a:rPr lang="en-US" sz="1200" b="1" dirty="0" smtClean="0">
                <a:solidFill>
                  <a:schemeClr val="bg1"/>
                </a:solidFill>
              </a:rPr>
              <a:t>é</a:t>
            </a:r>
            <a:r>
              <a:rPr lang="en-GB" sz="1200" b="1" dirty="0" smtClean="0">
                <a:solidFill>
                  <a:schemeClr val="bg1"/>
                </a:solidFill>
              </a:rPr>
              <a:t>al, 27</a:t>
            </a:r>
            <a:r>
              <a:rPr lang="en-GB" sz="1200" b="1" baseline="30000" dirty="0" smtClean="0">
                <a:solidFill>
                  <a:schemeClr val="bg1"/>
                </a:solidFill>
              </a:rPr>
              <a:t>th</a:t>
            </a:r>
            <a:r>
              <a:rPr lang="en-GB" sz="1200" b="1" dirty="0" smtClean="0">
                <a:solidFill>
                  <a:schemeClr val="bg1"/>
                </a:solidFill>
              </a:rPr>
              <a:t> - 30</a:t>
            </a:r>
            <a:r>
              <a:rPr lang="en-GB" sz="1200" b="1" baseline="30000" dirty="0" smtClean="0">
                <a:solidFill>
                  <a:schemeClr val="bg1"/>
                </a:solidFill>
              </a:rPr>
              <a:t>th</a:t>
            </a:r>
            <a:r>
              <a:rPr lang="en-GB" sz="1200" b="1" dirty="0" smtClean="0">
                <a:solidFill>
                  <a:schemeClr val="bg1"/>
                </a:solidFill>
              </a:rPr>
              <a:t> July 2010</a:t>
            </a:r>
            <a:r>
              <a:rPr lang="en-GB" sz="1400" b="1" dirty="0" smtClean="0">
                <a:solidFill>
                  <a:schemeClr val="bg1"/>
                </a:solidFill>
              </a:rPr>
              <a:t/>
            </a:r>
            <a:br>
              <a:rPr lang="en-GB" sz="1400" b="1" dirty="0" smtClean="0">
                <a:solidFill>
                  <a:schemeClr val="bg1"/>
                </a:solidFill>
              </a:rPr>
            </a:br>
            <a:endParaRPr lang="en-US" dirty="0" smtClean="0"/>
          </a:p>
          <a:p>
            <a:r>
              <a:rPr lang="en-US" dirty="0" smtClean="0"/>
              <a:t>Air traffic on April 18, 2010 15 UTC - 3</a:t>
            </a:r>
            <a:r>
              <a:rPr lang="en-US" baseline="0" dirty="0" smtClean="0"/>
              <a:t> days after the main eruption began (April 15, 2010).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80</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importance of the air transport industry is very significant accounting for 0.7% of the world GDP and 35% of world trade by value. The total loss of aviation due to the 2010 eruption of </a:t>
            </a:r>
            <a:r>
              <a:rPr lang="en-US" sz="1200" kern="1200" baseline="0" dirty="0" err="1" smtClean="0">
                <a:solidFill>
                  <a:schemeClr val="tx1"/>
                </a:solidFill>
                <a:latin typeface="+mn-lt"/>
                <a:ea typeface="+mn-ea"/>
                <a:cs typeface="+mn-cs"/>
              </a:rPr>
              <a:t>Eyjafjallajökull</a:t>
            </a:r>
            <a:r>
              <a:rPr lang="en-US" sz="1200" kern="1200" baseline="0" dirty="0" smtClean="0">
                <a:solidFill>
                  <a:schemeClr val="tx1"/>
                </a:solidFill>
                <a:latin typeface="+mn-lt"/>
                <a:ea typeface="+mn-ea"/>
                <a:cs typeface="+mn-cs"/>
              </a:rPr>
              <a:t> is estimated at 1.7 billion (Euro) – 2.3 billion dollars - </a:t>
            </a:r>
          </a:p>
          <a:p>
            <a:r>
              <a:rPr lang="en-US" sz="1200" kern="1200" baseline="0" dirty="0" smtClean="0">
                <a:solidFill>
                  <a:schemeClr val="tx1"/>
                </a:solidFill>
                <a:latin typeface="+mn-lt"/>
                <a:ea typeface="+mn-ea"/>
                <a:cs typeface="+mn-cs"/>
              </a:rPr>
              <a:t>and a similar amount is thought to have been lost by the tourist service sector. This event brought out in a clear manner how important air transport is for the modern economy.</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81</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a:t>
            </a:r>
            <a:r>
              <a:rPr lang="en-US" sz="1200" b="1" kern="1200" baseline="0" dirty="0" smtClean="0">
                <a:solidFill>
                  <a:schemeClr val="tx1"/>
                </a:solidFill>
                <a:latin typeface="+mn-lt"/>
                <a:ea typeface="+mn-ea"/>
                <a:cs typeface="+mn-cs"/>
              </a:rPr>
              <a:t>INTERNATIONAL VOLCANIC ASH TASK FORCE (IVATF) FIRST MEETING - Montréal, 27 to 30 July 2010</a:t>
            </a:r>
          </a:p>
          <a:p>
            <a:endParaRPr lang="en-US" sz="1200" b="1"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This paper </a:t>
            </a:r>
            <a:r>
              <a:rPr lang="en-US" sz="1200" kern="1200" baseline="0" dirty="0" err="1" smtClean="0">
                <a:solidFill>
                  <a:schemeClr val="tx1"/>
                </a:solidFill>
                <a:latin typeface="+mn-lt"/>
                <a:ea typeface="+mn-ea"/>
                <a:cs typeface="+mn-cs"/>
              </a:rPr>
              <a:t>summarises</a:t>
            </a:r>
            <a:r>
              <a:rPr lang="en-US" sz="1200" kern="1200" baseline="0" dirty="0" smtClean="0">
                <a:solidFill>
                  <a:schemeClr val="tx1"/>
                </a:solidFill>
                <a:latin typeface="+mn-lt"/>
                <a:ea typeface="+mn-ea"/>
                <a:cs typeface="+mn-cs"/>
              </a:rPr>
              <a:t> the observational technologies used by Icelandic Met Office (IMO) as a State Volcano Observatory to monitor the volcanic ash plume from </a:t>
            </a:r>
            <a:r>
              <a:rPr lang="en-US" sz="1200" kern="1200" baseline="0" dirty="0" err="1" smtClean="0">
                <a:solidFill>
                  <a:schemeClr val="tx1"/>
                </a:solidFill>
                <a:latin typeface="+mn-lt"/>
                <a:ea typeface="+mn-ea"/>
                <a:cs typeface="+mn-cs"/>
              </a:rPr>
              <a:t>Eyjafjallajökull</a:t>
            </a:r>
            <a:r>
              <a:rPr lang="en-US" sz="1200" kern="1200" baseline="0" dirty="0" smtClean="0">
                <a:solidFill>
                  <a:schemeClr val="tx1"/>
                </a:solidFill>
                <a:latin typeface="+mn-lt"/>
                <a:ea typeface="+mn-ea"/>
                <a:cs typeface="+mn-cs"/>
              </a:rPr>
              <a:t> at the source in April and May 2010. It also describes the reporting mechanisms to the London VAAC.</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82</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a:t>
            </a:r>
            <a:r>
              <a:rPr lang="en-US" baseline="0" dirty="0" smtClean="0"/>
              <a:t>  </a:t>
            </a:r>
            <a:r>
              <a:rPr lang="en-GB" sz="1200" b="1" dirty="0" smtClean="0">
                <a:solidFill>
                  <a:schemeClr val="bg1"/>
                </a:solidFill>
              </a:rPr>
              <a:t>EUROCONTROL/CFMU VOLCANIC ASH CRISIS REPORT</a:t>
            </a:r>
            <a:r>
              <a:rPr lang="en-GB" sz="1000" b="1" dirty="0" smtClean="0">
                <a:solidFill>
                  <a:schemeClr val="bg1"/>
                </a:solidFill>
              </a:rPr>
              <a:t>  - </a:t>
            </a:r>
            <a:r>
              <a:rPr lang="en-GB" sz="1200" b="1" dirty="0" smtClean="0">
                <a:solidFill>
                  <a:schemeClr val="bg1"/>
                </a:solidFill>
              </a:rPr>
              <a:t>Presentation to the ICAO </a:t>
            </a:r>
            <a:r>
              <a:rPr lang="en-US" sz="1200" b="1" kern="1200" baseline="0" dirty="0" smtClean="0">
                <a:solidFill>
                  <a:schemeClr val="tx1"/>
                </a:solidFill>
                <a:latin typeface="+mn-lt"/>
                <a:ea typeface="+mn-ea"/>
                <a:cs typeface="+mn-cs"/>
              </a:rPr>
              <a:t>INTERNATIONAL VOLCANIC ASH TASK FORCE (IVATF)</a:t>
            </a:r>
            <a:r>
              <a:rPr lang="en-GB" sz="1200" b="1" dirty="0" smtClean="0">
                <a:solidFill>
                  <a:schemeClr val="bg1"/>
                </a:solidFill>
              </a:rPr>
              <a:t>,  </a:t>
            </a:r>
            <a:r>
              <a:rPr lang="en-GB" sz="1200" b="1" dirty="0" err="1" smtClean="0">
                <a:solidFill>
                  <a:schemeClr val="bg1"/>
                </a:solidFill>
              </a:rPr>
              <a:t>Montr</a:t>
            </a:r>
            <a:r>
              <a:rPr lang="en-US" sz="1200" b="1" dirty="0" smtClean="0">
                <a:solidFill>
                  <a:schemeClr val="bg1"/>
                </a:solidFill>
              </a:rPr>
              <a:t>é</a:t>
            </a:r>
            <a:r>
              <a:rPr lang="en-GB" sz="1200" b="1" dirty="0" smtClean="0">
                <a:solidFill>
                  <a:schemeClr val="bg1"/>
                </a:solidFill>
              </a:rPr>
              <a:t>al, 27</a:t>
            </a:r>
            <a:r>
              <a:rPr lang="en-GB" sz="1200" b="1" baseline="30000" dirty="0" smtClean="0">
                <a:solidFill>
                  <a:schemeClr val="bg1"/>
                </a:solidFill>
              </a:rPr>
              <a:t>th</a:t>
            </a:r>
            <a:r>
              <a:rPr lang="en-GB" sz="1200" b="1" dirty="0" smtClean="0">
                <a:solidFill>
                  <a:schemeClr val="bg1"/>
                </a:solidFill>
              </a:rPr>
              <a:t> - 30</a:t>
            </a:r>
            <a:r>
              <a:rPr lang="en-GB" sz="1200" b="1" baseline="30000" dirty="0" smtClean="0">
                <a:solidFill>
                  <a:schemeClr val="bg1"/>
                </a:solidFill>
              </a:rPr>
              <a:t>th</a:t>
            </a:r>
            <a:r>
              <a:rPr lang="en-GB" sz="1200" b="1" dirty="0" smtClean="0">
                <a:solidFill>
                  <a:schemeClr val="bg1"/>
                </a:solidFill>
              </a:rPr>
              <a:t> July 2010</a:t>
            </a:r>
            <a:endParaRPr lang="en-US" dirty="0" smtClean="0"/>
          </a:p>
          <a:p>
            <a:endParaRPr lang="en-US" dirty="0" smtClean="0"/>
          </a:p>
          <a:p>
            <a:r>
              <a:rPr lang="en-US" dirty="0" smtClean="0"/>
              <a:t>Example of Impact to European Air Traffic – April 15 – April 21, 2010.</a:t>
            </a:r>
          </a:p>
          <a:p>
            <a:pPr>
              <a:buFontTx/>
              <a:buNone/>
            </a:pPr>
            <a:endParaRPr lang="en-US" b="0" dirty="0" smtClean="0">
              <a:solidFill>
                <a:schemeClr val="tx1"/>
              </a:solidFill>
              <a:latin typeface="+mn-lt"/>
            </a:endParaRPr>
          </a:p>
          <a:p>
            <a:pPr>
              <a:buFontTx/>
              <a:buNone/>
            </a:pPr>
            <a:r>
              <a:rPr lang="en-US" sz="1200" b="1" dirty="0" smtClean="0">
                <a:solidFill>
                  <a:schemeClr val="bg1"/>
                </a:solidFill>
                <a:latin typeface="Trebuchet MS" pitchFamily="34" charset="0"/>
              </a:rPr>
              <a:t>54% of flights not operated – More</a:t>
            </a:r>
            <a:r>
              <a:rPr lang="en-US" sz="1200" b="1" baseline="0" dirty="0" smtClean="0">
                <a:solidFill>
                  <a:schemeClr val="bg1"/>
                </a:solidFill>
                <a:latin typeface="Trebuchet MS" pitchFamily="34" charset="0"/>
              </a:rPr>
              <a:t> than </a:t>
            </a:r>
            <a:r>
              <a:rPr lang="en-US" sz="1200" b="1" dirty="0" smtClean="0">
                <a:solidFill>
                  <a:schemeClr val="bg1"/>
                </a:solidFill>
                <a:latin typeface="Trebuchet MS" pitchFamily="34" charset="0"/>
              </a:rPr>
              <a:t>100,000 flights Cancelled – Representing 1% of annual traffic in just that one week.</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83</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Volcanic ash plume at </a:t>
            </a:r>
            <a:r>
              <a:rPr lang="en-US" sz="1200" b="1" kern="1200" baseline="0" dirty="0" err="1" smtClean="0">
                <a:solidFill>
                  <a:schemeClr val="tx1"/>
                </a:solidFill>
                <a:latin typeface="+mn-lt"/>
                <a:ea typeface="+mn-ea"/>
                <a:cs typeface="+mn-cs"/>
              </a:rPr>
              <a:t>Eyjafjallajökull</a:t>
            </a:r>
            <a:r>
              <a:rPr lang="en-US" sz="1200" b="1" kern="1200" baseline="0" dirty="0" smtClean="0">
                <a:solidFill>
                  <a:schemeClr val="tx1"/>
                </a:solidFill>
                <a:latin typeface="+mn-lt"/>
                <a:ea typeface="+mn-ea"/>
                <a:cs typeface="+mn-cs"/>
              </a:rPr>
              <a:t>, May 5th at 19:00 UTC. Height of the plume is approximately 8-10 km height.</a:t>
            </a:r>
            <a:endParaRPr lang="en-US" b="1" dirty="0" smtClean="0"/>
          </a:p>
          <a:p>
            <a:endParaRPr lang="en-US" dirty="0" smtClean="0"/>
          </a:p>
          <a:p>
            <a:r>
              <a:rPr lang="en-US" sz="1200" kern="1200" baseline="0" dirty="0" smtClean="0">
                <a:solidFill>
                  <a:schemeClr val="tx1"/>
                </a:solidFill>
                <a:latin typeface="+mn-lt"/>
                <a:ea typeface="+mn-ea"/>
                <a:cs typeface="+mn-cs"/>
              </a:rPr>
              <a:t>Two methods where mainly used to do the monitoring, MAX(Z) and EHT(Z), i.e. maximum reflectivity and echo top height.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main observation method to monitor the plume height was a C-band weather-radar stationed at Keflavik airport approximately 160 km away from the eruption site. This made it difficult to monitor the plume height below 3 km because of the curvature of the earth and the surrounding</a:t>
            </a:r>
          </a:p>
          <a:p>
            <a:r>
              <a:rPr lang="en-US" sz="1200" kern="1200" baseline="0" dirty="0" smtClean="0">
                <a:solidFill>
                  <a:schemeClr val="tx1"/>
                </a:solidFill>
                <a:latin typeface="+mn-lt"/>
                <a:ea typeface="+mn-ea"/>
                <a:cs typeface="+mn-cs"/>
              </a:rPr>
              <a:t>landscape. Also, at this distance the resolution of the radar was around 1 km. The radar did not work well in cloudy condition as the ash plume is less reflective than water </a:t>
            </a:r>
            <a:r>
              <a:rPr lang="en-US" sz="1200" kern="1200" baseline="0" dirty="0" err="1" smtClean="0">
                <a:solidFill>
                  <a:schemeClr val="tx1"/>
                </a:solidFill>
                <a:latin typeface="+mn-lt"/>
                <a:ea typeface="+mn-ea"/>
                <a:cs typeface="+mn-cs"/>
              </a:rPr>
              <a:t>vapour</a:t>
            </a:r>
            <a:r>
              <a:rPr lang="en-US" sz="1200" kern="1200" baseline="0" dirty="0" smtClean="0">
                <a:solidFill>
                  <a:schemeClr val="tx1"/>
                </a:solidFill>
                <a:latin typeface="+mn-lt"/>
                <a:ea typeface="+mn-ea"/>
                <a:cs typeface="+mn-cs"/>
              </a:rPr>
              <a:t> and disappears in the clouds. Dry ash was also difficult to monitor due to low reflectivity and the long distance from the site.  ***</a:t>
            </a:r>
            <a:r>
              <a:rPr lang="en-US" sz="1200" b="1" kern="1200" baseline="0" dirty="0" smtClean="0">
                <a:solidFill>
                  <a:schemeClr val="tx1"/>
                </a:solidFill>
                <a:latin typeface="+mn-lt"/>
                <a:ea typeface="+mn-ea"/>
                <a:cs typeface="+mn-cs"/>
              </a:rPr>
              <a:t>The radar worked well during the eruption to monitor the height, but proved to be of little value to monitor other production change parameters such as ash </a:t>
            </a:r>
            <a:r>
              <a:rPr lang="en-US" sz="1200" b="1" kern="1200" baseline="0" dirty="0" err="1" smtClean="0">
                <a:solidFill>
                  <a:schemeClr val="tx1"/>
                </a:solidFill>
                <a:latin typeface="+mn-lt"/>
                <a:ea typeface="+mn-ea"/>
                <a:cs typeface="+mn-cs"/>
              </a:rPr>
              <a:t>vs</a:t>
            </a:r>
            <a:r>
              <a:rPr lang="en-US" sz="1200" b="1" kern="1200" baseline="0" dirty="0" smtClean="0">
                <a:solidFill>
                  <a:schemeClr val="tx1"/>
                </a:solidFill>
                <a:latin typeface="+mn-lt"/>
                <a:ea typeface="+mn-ea"/>
                <a:cs typeface="+mn-cs"/>
              </a:rPr>
              <a:t> water content of the plume.</a:t>
            </a:r>
            <a:endParaRPr lang="en-US" b="1"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84</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Plume height measurements with radar. Note the gaps in the series due to heavy cloud cover.</a:t>
            </a:r>
            <a:endParaRPr lang="en-US" b="1"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85</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IMO got the assistance of the local telecom companies to put up web cams to look monitor the eruption. These cameras prove to be very helpful in monitoring changes in the ash content of the plume and also gave a good visual feeling of the intensity of the eruption at any given time.</a:t>
            </a:r>
          </a:p>
          <a:p>
            <a:r>
              <a:rPr lang="en-US" sz="1200" kern="1200" baseline="0" dirty="0" smtClean="0">
                <a:solidFill>
                  <a:schemeClr val="tx1"/>
                </a:solidFill>
                <a:latin typeface="+mn-lt"/>
                <a:ea typeface="+mn-ea"/>
                <a:cs typeface="+mn-cs"/>
              </a:rPr>
              <a:t>At the end of the eruption, an infrared camera (right above) was put up with the other cameras and that proved to be helpful as well.</a:t>
            </a:r>
            <a:endParaRPr lang="en-US" dirty="0" smtClean="0"/>
          </a:p>
          <a:p>
            <a:endParaRPr lang="en-US" dirty="0" smtClean="0"/>
          </a:p>
          <a:p>
            <a:r>
              <a:rPr lang="en-US" dirty="0" smtClean="0"/>
              <a:t>Web Camera views of </a:t>
            </a:r>
            <a:r>
              <a:rPr lang="en-US" i="1" dirty="0" err="1" smtClean="0"/>
              <a:t>Eyjafjallajokull</a:t>
            </a:r>
            <a:r>
              <a:rPr lang="en-US" i="1" dirty="0" smtClean="0"/>
              <a:t> </a:t>
            </a:r>
            <a:r>
              <a:rPr lang="en-US" i="0" dirty="0" smtClean="0"/>
              <a:t>Volcano – September 10, 2010 at 1845</a:t>
            </a:r>
            <a:r>
              <a:rPr lang="en-US" i="0" baseline="0" dirty="0" smtClean="0"/>
              <a:t> UTC</a:t>
            </a:r>
            <a:r>
              <a:rPr lang="en-US" b="1" i="0" baseline="0" dirty="0" smtClean="0"/>
              <a:t>.  Roughly from the same perspective (aspect)…but not as close.</a:t>
            </a:r>
          </a:p>
          <a:p>
            <a:endParaRPr lang="en-US" i="0" baseline="0" dirty="0" smtClean="0"/>
          </a:p>
          <a:p>
            <a:r>
              <a:rPr lang="en-US" i="0" baseline="0" dirty="0" smtClean="0"/>
              <a:t>Left is visible image </a:t>
            </a:r>
          </a:p>
          <a:p>
            <a:r>
              <a:rPr lang="en-US" dirty="0" smtClean="0"/>
              <a:t>Right is thermal IR image</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86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Beginning in late July 2008, an unusually strong hydrogen sulfide (H2S) odor was noted near the volcano, which persisted through mid-September 2008. In late September 2008, volcanic tremors began, along with steaming. A 50 m-wide hole was detected on upper Drift Glacier. During the month of October, H2S, sulfur dioxide (SO2), and carbon dioxide (CO2) were all measured above background levels. On October 3, 2008, AVO sent out an Information Statement describing unrest and event possibilities. On November 5, 2008, the color code changed from GREEN to YELLOW, and the alert level changed from NORMAL to ADVISORY. The NWS uses the USGS Volcanic Activity Alert-Notification System for designations of volcano alert levels.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8</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90 second time-lapse photo of EYJAFJALLAJOKULL – May 16, 2010.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Lightning detection around the volcano proved to be a good estimate of high production rates of ash in the plume. Electrostatic activity increases with increased ash production. This was used as one parameter to estimate the production rate.</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87</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Lightning detection near the eruption site.</a:t>
            </a:r>
          </a:p>
          <a:p>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1E76B65-457B-4145-8A07-F51930398839}" type="slidenum">
              <a:rPr lang="en-US" smtClean="0"/>
              <a:pPr/>
              <a:t>88</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Lightning Video Loop </a:t>
            </a:r>
            <a:r>
              <a:rPr lang="en-US" dirty="0" err="1" smtClean="0"/>
              <a:t>Here.</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89</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Geodesy:  the science of determining the size and shape of the earth and the precise location of points on its surface.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Measurements of the height, temperature, gravitational field, and chemistry, all in a three-dimensional time-varying space, of the environment</a:t>
            </a:r>
            <a:r>
              <a:rPr lang="en-US" baseline="0" dirty="0" smtClean="0"/>
              <a:t> around the volcano </a:t>
            </a:r>
            <a:r>
              <a:rPr lang="en-US" dirty="0" smtClean="0"/>
              <a:t>are made routinely, and along with seismic instrumentation, are used to help forecast future activity of the volcano.</a:t>
            </a:r>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Examples of each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Also, regularly if possible, direct measurements of the ash plume height are taken by using </a:t>
            </a:r>
            <a:r>
              <a:rPr lang="en-US" sz="1200" kern="1200" baseline="0" dirty="0" err="1" smtClean="0">
                <a:solidFill>
                  <a:schemeClr val="tx1"/>
                </a:solidFill>
                <a:latin typeface="+mn-lt"/>
                <a:ea typeface="+mn-ea"/>
                <a:cs typeface="+mn-cs"/>
              </a:rPr>
              <a:t>theodolites</a:t>
            </a:r>
            <a:r>
              <a:rPr lang="en-US" sz="1200" kern="1200" baseline="0" dirty="0" smtClean="0">
                <a:solidFill>
                  <a:schemeClr val="tx1"/>
                </a:solidFill>
                <a:latin typeface="+mn-lt"/>
                <a:ea typeface="+mn-ea"/>
                <a:cs typeface="+mn-cs"/>
              </a:rPr>
              <a:t>. This gives accurate measurements of the plume height. This data is then used to calibrate the estimates from the radar measurements to see if the radar is actually seeing the top of the plume. At times, it was clear that the top was missed by 0.5-1 km, probably due to extremely dry ash in the cloud at the top.</a:t>
            </a:r>
          </a:p>
          <a:p>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chemeClr val="bg1"/>
                </a:solidFill>
              </a:rPr>
              <a:t>Seismology:  The study of earthquakes </a:t>
            </a:r>
            <a:r>
              <a:rPr lang="en-US" dirty="0" smtClean="0">
                <a:solidFill>
                  <a:schemeClr val="bg1"/>
                </a:solidFill>
              </a:rPr>
              <a:t>and the propagation of elastic waves through the Earth. The field also includes studies of earthquake effects, such as tsunamis as well as diverse seismic sources such as </a:t>
            </a:r>
            <a:r>
              <a:rPr lang="en-US" b="1" dirty="0" smtClean="0">
                <a:solidFill>
                  <a:schemeClr val="bg1"/>
                </a:solidFill>
              </a:rPr>
              <a:t>volcanic</a:t>
            </a:r>
            <a:r>
              <a:rPr lang="en-US" dirty="0" smtClean="0">
                <a:solidFill>
                  <a:schemeClr val="bg1"/>
                </a:solidFill>
              </a:rPr>
              <a:t>, tectonic, oceanic, atmospheric, and artificial processes (such as explosions).</a:t>
            </a:r>
          </a:p>
          <a:p>
            <a:endParaRPr lang="en-US" dirty="0" smtClean="0">
              <a:solidFill>
                <a:schemeClr val="bg1"/>
              </a:solidFill>
            </a:endParaRPr>
          </a:p>
          <a:p>
            <a:r>
              <a:rPr lang="en-US" b="1" dirty="0" smtClean="0">
                <a:solidFill>
                  <a:schemeClr val="bg1"/>
                </a:solidFill>
              </a:rPr>
              <a:t>Physical </a:t>
            </a:r>
            <a:r>
              <a:rPr lang="en-US" b="1" dirty="0" err="1" smtClean="0">
                <a:solidFill>
                  <a:schemeClr val="bg1"/>
                </a:solidFill>
              </a:rPr>
              <a:t>volcanology</a:t>
            </a:r>
            <a:endParaRPr lang="en-US" b="1" dirty="0" smtClean="0">
              <a:solidFill>
                <a:schemeClr val="bg1"/>
              </a:solidFill>
            </a:endParaRPr>
          </a:p>
          <a:p>
            <a:endParaRPr lang="en-US" dirty="0" smtClean="0">
              <a:solidFill>
                <a:schemeClr val="bg1"/>
              </a:solidFill>
            </a:endParaRPr>
          </a:p>
          <a:p>
            <a:r>
              <a:rPr lang="en-US" b="1" dirty="0" smtClean="0">
                <a:solidFill>
                  <a:schemeClr val="bg1"/>
                </a:solidFill>
              </a:rPr>
              <a:t>Petrology:</a:t>
            </a:r>
            <a:r>
              <a:rPr lang="en-US" b="1" baseline="0" dirty="0" smtClean="0">
                <a:solidFill>
                  <a:schemeClr val="bg1"/>
                </a:solidFill>
              </a:rPr>
              <a:t>  </a:t>
            </a:r>
            <a:r>
              <a:rPr lang="en-US" baseline="0" dirty="0" smtClean="0">
                <a:solidFill>
                  <a:schemeClr val="bg1"/>
                </a:solidFill>
              </a:rPr>
              <a:t>The study of rocks </a:t>
            </a:r>
            <a:r>
              <a:rPr lang="en-US" dirty="0" smtClean="0"/>
              <a:t>and the conditions in which rocks form.</a:t>
            </a:r>
            <a:endParaRPr lang="en-US" dirty="0" smtClean="0">
              <a:solidFill>
                <a:schemeClr val="bg1"/>
              </a:solidFill>
            </a:endParaRP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90</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1. Ash is dispersed in layers and the dispersion is dependent on the local weather conditions. This requires better monitoring of the ash plume closer to the eruption with better resolution.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A source plume model is probably needed to model the local weather conditions and how the source ash plume interacts with it, thus making a better input into the global dispersion model.</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91</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the same platforms presented in Part 1 of Volcanoes and Volcanic Ash.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92</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dirty="0" smtClean="0"/>
              <a:t>The eruption in April of the </a:t>
            </a:r>
            <a:r>
              <a:rPr lang="en-US" u="none" dirty="0" err="1" smtClean="0">
                <a:solidFill>
                  <a:schemeClr val="bg1"/>
                </a:solidFill>
                <a:hlinkClick r:id="rId3" tooltip="More articles about Eyjafjallajokull Volcano."/>
              </a:rPr>
              <a:t>Eyjafjallajokull</a:t>
            </a:r>
            <a:r>
              <a:rPr lang="en-US" u="none" dirty="0" smtClean="0">
                <a:solidFill>
                  <a:schemeClr val="bg1"/>
                </a:solidFill>
                <a:hlinkClick r:id="rId3" tooltip="More articles about Eyjafjallajokull Volcano."/>
              </a:rPr>
              <a:t> volcano</a:t>
            </a:r>
            <a:r>
              <a:rPr lang="en-US" dirty="0" smtClean="0">
                <a:solidFill>
                  <a:schemeClr val="bg1"/>
                </a:solidFill>
              </a:rPr>
              <a:t> </a:t>
            </a:r>
            <a:r>
              <a:rPr lang="en-US" dirty="0" smtClean="0"/>
              <a:t>in Iceland cleared the skies over Europe in the largest air traffic shut-down since World War II.</a:t>
            </a:r>
          </a:p>
          <a:p>
            <a:r>
              <a:rPr lang="en-US" dirty="0" smtClean="0"/>
              <a:t>As the sound of planes was replaced by birds, and people across the continent frantically rearranged their travel plans, air traffic managers struggled to respond to a crisis they had never anticipated. </a:t>
            </a:r>
          </a:p>
          <a:p>
            <a:r>
              <a:rPr lang="en-US" dirty="0" smtClean="0"/>
              <a:t>The </a:t>
            </a:r>
            <a:r>
              <a:rPr lang="en-US" dirty="0" smtClean="0">
                <a:hlinkClick r:id="rId4" tooltip="More articles about the European Union."/>
              </a:rPr>
              <a:t>European Union</a:t>
            </a:r>
            <a:r>
              <a:rPr lang="en-US" dirty="0" smtClean="0"/>
              <a:t> estimates that the resulting flight disruptions cost $1 billion to $2 billion. </a:t>
            </a:r>
          </a:p>
          <a:p>
            <a:r>
              <a:rPr lang="en-US" dirty="0" smtClean="0"/>
              <a:t>“</a:t>
            </a:r>
            <a:r>
              <a:rPr lang="en-US" dirty="0" err="1" smtClean="0"/>
              <a:t>Vulcanologists</a:t>
            </a:r>
            <a:r>
              <a:rPr lang="en-US" dirty="0" smtClean="0"/>
              <a:t> and meteorologists now have a better understanding of the ash,” said Joe Sultana, deputy director of the central flow management unit at </a:t>
            </a:r>
            <a:r>
              <a:rPr lang="en-US" dirty="0" err="1" smtClean="0"/>
              <a:t>Eurocontrol</a:t>
            </a:r>
            <a:r>
              <a:rPr lang="en-US" dirty="0" smtClean="0"/>
              <a:t>, who was at the center of coordinating Europe’s handling of the crisis. </a:t>
            </a:r>
          </a:p>
          <a:p>
            <a:r>
              <a:rPr lang="en-US" dirty="0" smtClean="0"/>
              <a:t>“We had to make sure that we didn’t jeopardize safety,” Mr. Sultana said during an interview. “But if the same thing happened again, we wouldn’t have to close the same amount of airspace. </a:t>
            </a:r>
          </a:p>
          <a:p>
            <a:r>
              <a:rPr lang="en-US" dirty="0" smtClean="0"/>
              <a:t>“We now have three different concentration levels of ash,” he added. “Firstly, where it is not safe to fly, secondly, where planes should take precautions and thirdly, where there are low concentrations and they need not take precautions.” </a:t>
            </a:r>
          </a:p>
          <a:p>
            <a:r>
              <a:rPr lang="en-US" dirty="0" smtClean="0"/>
              <a:t>The ash density that would prompt the declaration of a no-fly zone has been raised to four milligrams per cubic meter, from two milligrams before the April ash cloud. Where concentrations are between two milligrams and four milligrams, now known as time limited zones, time flown in the affected airspace is restricted. “These levels have been developed in conjunction with aircraft manufacturers,” </a:t>
            </a:r>
            <a:r>
              <a:rPr lang="en-US" dirty="0" err="1" smtClean="0"/>
              <a:t>Mr</a:t>
            </a:r>
            <a:r>
              <a:rPr lang="en-US" dirty="0" smtClean="0"/>
              <a:t> Sultana said. “It is not a question of creating simple levels. It depends on how long the aircraft flies within the ash.” </a:t>
            </a:r>
          </a:p>
          <a:p>
            <a:r>
              <a:rPr lang="en-US" dirty="0" err="1" smtClean="0"/>
              <a:t>Eurocontrol</a:t>
            </a:r>
            <a:r>
              <a:rPr lang="en-US" dirty="0" smtClean="0"/>
              <a:t>, a pan-European air traffic organization, is continuing to work with the European Aviation Safety Agency to improve its understanding of the effect of ash on engines, he said. “Engine manufacturers haven’t yet said what level is safe to fly through. To find that out categorically they would have to see what levels make an engine disintegrate.” </a:t>
            </a:r>
          </a:p>
          <a:p>
            <a:r>
              <a:rPr lang="en-US" dirty="0" smtClean="0"/>
              <a:t>Some types of ash do not cause an engine to malfunction immediately but still cause corrosion damage over time; so testing and maintenance are important, he noted. “We’re in discussions with manufacturers over the three levels: We think we’re being conservative.” </a:t>
            </a:r>
          </a:p>
          <a:p>
            <a:r>
              <a:rPr lang="en-US" dirty="0" smtClean="0"/>
              <a:t>Since the Icelandic eruption, contingency ash plans have been updated both in Europe and worldwide. “We have clarified who is responsible for deciding about airspace and aircraft, so each country has a greater understanding about making decisions over their airspace,” Mr. Sultana said. Although countries coordinated their response to that crisis, decisions were taken reactively. “We’d now be better prepared. </a:t>
            </a:r>
          </a:p>
          <a:p>
            <a:r>
              <a:rPr lang="en-US" dirty="0" smtClean="0"/>
              <a:t>“Decisions would be made quicker, such as the decision to escalate the crisis which took more than a day,” he said. “We now have set up a co-ordination cell which would work as a focal point and would improve communications.” </a:t>
            </a:r>
          </a:p>
          <a:p>
            <a:r>
              <a:rPr lang="en-US" dirty="0" smtClean="0"/>
              <a:t>In Britain, Ian Hall, director of strategic operations and standards at the air traffic control service business, NATS, said aircraft engine tolerance of ash is now better understood, while “improvements have been made in forecasting and promulgation of information between all the partners in the industry.” </a:t>
            </a:r>
          </a:p>
          <a:p>
            <a:r>
              <a:rPr lang="en-US" dirty="0" smtClean="0"/>
              <a:t>The Icelandic eruption caught air traffic managers unprepared, he said, although “the right calls were made” to ensure safety. </a:t>
            </a:r>
          </a:p>
          <a:p>
            <a:r>
              <a:rPr lang="en-US" dirty="0" smtClean="0"/>
              <a:t>Since then there has been an increasing realization that the regulations needed to be more flexible to allow flying to continue in unusual conditions, he said. “This has led to a change in the international guidelines set by the International Civil Aviation Organization, and improved coordination between regulatory authorities. </a:t>
            </a:r>
          </a:p>
          <a:p>
            <a:r>
              <a:rPr lang="en-US" dirty="0" smtClean="0"/>
              <a:t>“The Civil Aviation Authority, with the support of NATS, has been developing new regulations in support of increasing flight safety.” </a:t>
            </a:r>
          </a:p>
          <a:p>
            <a:r>
              <a:rPr lang="en-US" dirty="0" smtClean="0"/>
              <a:t>Ireland, directly in the path of the ash plume, found itself at the center of the air travel crisis. </a:t>
            </a:r>
          </a:p>
          <a:p>
            <a:r>
              <a:rPr lang="en-US" dirty="0" smtClean="0"/>
              <a:t>Claire </a:t>
            </a:r>
            <a:r>
              <a:rPr lang="en-US" dirty="0" err="1" smtClean="0"/>
              <a:t>O’Donoghue</a:t>
            </a:r>
            <a:r>
              <a:rPr lang="en-US" dirty="0" smtClean="0"/>
              <a:t>, a senior aviation executive at the Irish Aviation Authority, said a lack of data had hampered decision-making. “We’ve learnt the need for good scientific data and </a:t>
            </a:r>
            <a:r>
              <a:rPr lang="en-US" dirty="0" err="1" smtClean="0"/>
              <a:t>modelling</a:t>
            </a:r>
            <a:r>
              <a:rPr lang="en-US" dirty="0" smtClean="0"/>
              <a:t>.” </a:t>
            </a:r>
          </a:p>
          <a:p>
            <a:r>
              <a:rPr lang="en-US" dirty="0" err="1" smtClean="0"/>
              <a:t>Eyjafjallajokull</a:t>
            </a:r>
            <a:r>
              <a:rPr lang="en-US" dirty="0" smtClean="0"/>
              <a:t> was exceptional, she said, both because the volcano erupted under glacial ice, which changed the ash characteristics and because the plume was carried by an unusual southerly wind. Normally in April the prevailing winds are southwesterly across Ireland. </a:t>
            </a:r>
          </a:p>
          <a:p>
            <a:r>
              <a:rPr lang="en-US" dirty="0" smtClean="0"/>
              <a:t>“In hindsight, those two factors had never been anticipated,” she said. “Planes had to fly up into the ash to see how much they were affected. And insurance companies had issues with letting them fly.” </a:t>
            </a:r>
          </a:p>
          <a:p>
            <a:r>
              <a:rPr lang="en-US" dirty="0" smtClean="0"/>
              <a:t>It took the concerted efforts of several airlines to get test flights up into the plume to measure the concentration of ash, she said. </a:t>
            </a:r>
          </a:p>
          <a:p>
            <a:r>
              <a:rPr lang="en-US" dirty="0" smtClean="0"/>
              <a:t>One consequence has been a recognition of the need to deploy measuring devices, known as light detection and ranging sensors, or </a:t>
            </a:r>
            <a:r>
              <a:rPr lang="en-US" dirty="0" err="1" smtClean="0"/>
              <a:t>Lidars</a:t>
            </a:r>
            <a:r>
              <a:rPr lang="en-US" dirty="0" smtClean="0"/>
              <a:t>, which measure light particles and can be hand-held, fixed to aircraft or placed on the tops of mountains. “Across Europe, there is now an initiative to have this equipment available,” she said. </a:t>
            </a:r>
          </a:p>
          <a:p>
            <a:r>
              <a:rPr lang="en-US" dirty="0" smtClean="0"/>
              <a:t>Ms. </a:t>
            </a:r>
            <a:r>
              <a:rPr lang="en-US" dirty="0" err="1" smtClean="0"/>
              <a:t>O’Donoghue</a:t>
            </a:r>
            <a:r>
              <a:rPr lang="en-US" dirty="0" smtClean="0"/>
              <a:t> said it was “critical” to involve all stakeholders. “Until the crisis, people wouldn’t have considered insurance underwriters to be key stakeholders, but they insure aircraft engines, so if they are not prepared to offer cover, planes do not fly. There were no lives lost, which was the most important thing. But it’s true that all our responses would be quicker next time.” </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93</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Photo:  </a:t>
            </a:r>
            <a:r>
              <a:rPr lang="en-US" sz="1200" b="1" dirty="0" err="1" smtClean="0">
                <a:solidFill>
                  <a:srgbClr val="FFC000"/>
                </a:solidFill>
                <a:effectLst>
                  <a:outerShdw blurRad="38100" dist="38100" dir="2700000" algn="tl">
                    <a:srgbClr val="000000">
                      <a:alpha val="43137"/>
                    </a:srgbClr>
                  </a:outerShdw>
                </a:effectLst>
              </a:rPr>
              <a:t>Eyjafjallajökull</a:t>
            </a:r>
            <a:r>
              <a:rPr lang="en-US" sz="1200" b="1" dirty="0" smtClean="0">
                <a:solidFill>
                  <a:srgbClr val="FFC000"/>
                </a:solidFill>
                <a:effectLst>
                  <a:outerShdw blurRad="38100" dist="38100" dir="2700000" algn="tl">
                    <a:srgbClr val="000000">
                      <a:alpha val="43137"/>
                    </a:srgbClr>
                  </a:outerShdw>
                </a:effectLst>
              </a:rPr>
              <a:t> May 16, 2010</a:t>
            </a:r>
            <a:endParaRPr lang="en-US" sz="1200" b="1"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This conference on </a:t>
            </a:r>
            <a:r>
              <a:rPr lang="en-US" sz="1200" b="1" kern="1200" baseline="0" dirty="0" err="1" smtClean="0">
                <a:solidFill>
                  <a:schemeClr val="tx1"/>
                </a:solidFill>
                <a:latin typeface="+mn-lt"/>
                <a:ea typeface="+mn-ea"/>
                <a:cs typeface="+mn-cs"/>
              </a:rPr>
              <a:t>Eyjafjallajökull</a:t>
            </a:r>
            <a:r>
              <a:rPr lang="en-US" sz="1200" b="1" kern="1200" baseline="0" dirty="0" smtClean="0">
                <a:solidFill>
                  <a:schemeClr val="tx1"/>
                </a:solidFill>
                <a:latin typeface="+mn-lt"/>
                <a:ea typeface="+mn-ea"/>
                <a:cs typeface="+mn-cs"/>
              </a:rPr>
              <a:t> and Aviation was </a:t>
            </a:r>
            <a:r>
              <a:rPr lang="en-US" sz="1200" b="1" kern="1200" baseline="0" dirty="0" err="1" smtClean="0">
                <a:solidFill>
                  <a:schemeClr val="tx1"/>
                </a:solidFill>
                <a:latin typeface="+mn-lt"/>
                <a:ea typeface="+mn-ea"/>
                <a:cs typeface="+mn-cs"/>
              </a:rPr>
              <a:t>organised</a:t>
            </a:r>
            <a:r>
              <a:rPr lang="en-US" sz="1200" b="1" kern="1200" baseline="0" dirty="0" smtClean="0">
                <a:solidFill>
                  <a:schemeClr val="tx1"/>
                </a:solidFill>
                <a:latin typeface="+mn-lt"/>
                <a:ea typeface="+mn-ea"/>
                <a:cs typeface="+mn-cs"/>
              </a:rPr>
              <a:t> by the </a:t>
            </a:r>
            <a:r>
              <a:rPr lang="en-US" sz="1200" b="1" kern="1200" baseline="0" dirty="0" err="1" smtClean="0">
                <a:solidFill>
                  <a:schemeClr val="tx1"/>
                </a:solidFill>
                <a:latin typeface="+mn-lt"/>
                <a:ea typeface="+mn-ea"/>
                <a:cs typeface="+mn-cs"/>
              </a:rPr>
              <a:t>Keilir</a:t>
            </a:r>
            <a:r>
              <a:rPr lang="en-US" sz="1200" b="1" kern="1200" baseline="0" dirty="0" smtClean="0">
                <a:solidFill>
                  <a:schemeClr val="tx1"/>
                </a:solidFill>
                <a:latin typeface="+mn-lt"/>
                <a:ea typeface="+mn-ea"/>
                <a:cs typeface="+mn-cs"/>
              </a:rPr>
              <a:t> Aviation</a:t>
            </a:r>
          </a:p>
          <a:p>
            <a:r>
              <a:rPr lang="en-US" sz="1200" b="1" kern="1200" baseline="0" dirty="0" smtClean="0">
                <a:solidFill>
                  <a:schemeClr val="tx1"/>
                </a:solidFill>
                <a:latin typeface="+mn-lt"/>
                <a:ea typeface="+mn-ea"/>
                <a:cs typeface="+mn-cs"/>
              </a:rPr>
              <a:t>Academy, Keflavik, Iceland (http://en.keilir.net/keilir/conferences/eyjafjallajokull) on</a:t>
            </a:r>
          </a:p>
          <a:p>
            <a:r>
              <a:rPr lang="en-US" sz="1200" kern="1200" baseline="0" dirty="0" smtClean="0">
                <a:solidFill>
                  <a:schemeClr val="tx1"/>
                </a:solidFill>
                <a:latin typeface="+mn-lt"/>
                <a:ea typeface="+mn-ea"/>
                <a:cs typeface="+mn-cs"/>
              </a:rPr>
              <a:t>September 15-16, 2010 in cooperation with the President of Iceland, The Icelandic Ministry</a:t>
            </a:r>
          </a:p>
          <a:p>
            <a:r>
              <a:rPr lang="en-US" sz="1200" kern="1200" baseline="0" dirty="0" smtClean="0">
                <a:solidFill>
                  <a:schemeClr val="tx1"/>
                </a:solidFill>
                <a:latin typeface="+mn-lt"/>
                <a:ea typeface="+mn-ea"/>
                <a:cs typeface="+mn-cs"/>
              </a:rPr>
              <a:t>of Transport, the Civil Aviation Administration, ISAVIA, the Meteorological Office, Institute</a:t>
            </a:r>
          </a:p>
          <a:p>
            <a:r>
              <a:rPr lang="en-US" sz="1200" kern="1200" baseline="0" dirty="0" smtClean="0">
                <a:solidFill>
                  <a:schemeClr val="tx1"/>
                </a:solidFill>
                <a:latin typeface="+mn-lt"/>
                <a:ea typeface="+mn-ea"/>
                <a:cs typeface="+mn-cs"/>
              </a:rPr>
              <a:t>of Earth Sciences, </a:t>
            </a:r>
            <a:r>
              <a:rPr lang="en-US" sz="1200" kern="1200" baseline="0" dirty="0" err="1" smtClean="0">
                <a:solidFill>
                  <a:schemeClr val="tx1"/>
                </a:solidFill>
                <a:latin typeface="+mn-lt"/>
                <a:ea typeface="+mn-ea"/>
                <a:cs typeface="+mn-cs"/>
              </a:rPr>
              <a:t>Icelandair</a:t>
            </a:r>
            <a:r>
              <a:rPr lang="en-US" sz="1200" kern="1200" baseline="0" dirty="0" smtClean="0">
                <a:solidFill>
                  <a:schemeClr val="tx1"/>
                </a:solidFill>
                <a:latin typeface="+mn-lt"/>
                <a:ea typeface="+mn-ea"/>
                <a:cs typeface="+mn-cs"/>
              </a:rPr>
              <a:t>, ICAO, IATA, ATA, AEA, IFALPA, EUROCONTROL</a:t>
            </a:r>
          </a:p>
          <a:p>
            <a:r>
              <a:rPr lang="en-US" sz="1200" kern="1200" baseline="0" dirty="0" smtClean="0">
                <a:solidFill>
                  <a:schemeClr val="tx1"/>
                </a:solidFill>
                <a:latin typeface="+mn-lt"/>
                <a:ea typeface="+mn-ea"/>
                <a:cs typeface="+mn-cs"/>
              </a:rPr>
              <a:t>CANSO and the Embassies of the US and Russia in Iceland. The aim of the Conference was</a:t>
            </a:r>
          </a:p>
          <a:p>
            <a:r>
              <a:rPr lang="en-US" sz="1200" kern="1200" baseline="0" dirty="0" smtClean="0">
                <a:solidFill>
                  <a:schemeClr val="tx1"/>
                </a:solidFill>
                <a:latin typeface="+mn-lt"/>
                <a:ea typeface="+mn-ea"/>
                <a:cs typeface="+mn-cs"/>
              </a:rPr>
              <a:t>to address the impact of the volcanic eruption of </a:t>
            </a:r>
            <a:r>
              <a:rPr lang="en-US" sz="1200" kern="1200" baseline="0" dirty="0" err="1" smtClean="0">
                <a:solidFill>
                  <a:schemeClr val="tx1"/>
                </a:solidFill>
                <a:latin typeface="+mn-lt"/>
                <a:ea typeface="+mn-ea"/>
                <a:cs typeface="+mn-cs"/>
              </a:rPr>
              <a:t>Eyjafjallajökull</a:t>
            </a:r>
            <a:r>
              <a:rPr lang="en-US" sz="1200" kern="1200" baseline="0" dirty="0" smtClean="0">
                <a:solidFill>
                  <a:schemeClr val="tx1"/>
                </a:solidFill>
                <a:latin typeface="+mn-lt"/>
                <a:ea typeface="+mn-ea"/>
                <a:cs typeface="+mn-cs"/>
              </a:rPr>
              <a:t> in April –May 2010 on air</a:t>
            </a:r>
          </a:p>
          <a:p>
            <a:r>
              <a:rPr lang="en-US" sz="1200" kern="1200" baseline="0" dirty="0" smtClean="0">
                <a:solidFill>
                  <a:schemeClr val="tx1"/>
                </a:solidFill>
                <a:latin typeface="+mn-lt"/>
                <a:ea typeface="+mn-ea"/>
                <a:cs typeface="+mn-cs"/>
              </a:rPr>
              <a:t>transport as well as identifying what could be done to reduce such impact during future</a:t>
            </a:r>
          </a:p>
          <a:p>
            <a:r>
              <a:rPr lang="en-US" sz="1200" kern="1200" baseline="0" dirty="0" smtClean="0">
                <a:solidFill>
                  <a:schemeClr val="tx1"/>
                </a:solidFill>
                <a:latin typeface="+mn-lt"/>
                <a:ea typeface="+mn-ea"/>
                <a:cs typeface="+mn-cs"/>
              </a:rPr>
              <a:t>volcano eruptions in Iceland and world-wide.</a:t>
            </a:r>
          </a:p>
          <a:p>
            <a:endParaRPr lang="en-US" sz="1200"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96</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Overall:  Much research</a:t>
            </a:r>
            <a:r>
              <a:rPr lang="en-US" b="1" baseline="0" dirty="0" smtClean="0"/>
              <a:t> and analysis must be done, quickly and efficiently by all parties, to be able to come to some kind of workable solution that allows for safety with minimal economic impact.  Within this problem, a better set of observing, verifying and forecast platform must be put together in order to reach these goals.    </a:t>
            </a:r>
            <a:endParaRPr lang="en-US" b="1"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101</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Add Summary and Conclusions here</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102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During the week of January 22, 2009, seismicity dramatically increased and new mudflows began to appear along the margin of the Drift Glacier and at the north base of the volcano. SO2 levels were elevated along with seismicity. Seismic events reflecting magma displacement were occurring every hour at volcano monitoring stations. ORANGE/WATCH alert level was declared on January 25 and AVO began 24/7 staffing.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9</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From:  Eugene </a:t>
            </a:r>
            <a:r>
              <a:rPr lang="en-US" b="1" dirty="0" err="1" smtClean="0"/>
              <a:t>Petrescu</a:t>
            </a:r>
            <a:r>
              <a:rPr lang="en-US" b="1" dirty="0" smtClean="0"/>
              <a:t> and Tony Hall </a:t>
            </a:r>
            <a:r>
              <a:rPr lang="en-US" dirty="0" smtClean="0"/>
              <a:t>(NOAA/NWS/AAWU, Anchorage, AK)</a:t>
            </a:r>
          </a:p>
          <a:p>
            <a:endParaRPr lang="en-US" dirty="0" smtClean="0"/>
          </a:p>
          <a:p>
            <a:r>
              <a:rPr lang="en-US" dirty="0" smtClean="0"/>
              <a:t>Additionally, algorithms are built into the system to produce derived fields from model data for icing, turbulence, ceiling and visibility, among other significant aviation fields. Tools built into IC4D allow the manipulation of model fields that in turn affect forecast output of the algorithms in cases where the models are in error. To assist in this process PIREP and ACARS observations can be displayed within IC4D. When fully deployed the forecast system will provide a collaborative mechanism that allows the exchange of aviation and surface based sensible weather grids among all Alaska Region WFOs, the AAWU, and the Alaska Pacific River Forecast Office for a seamless four dimensional forecast weather cube. </a:t>
            </a:r>
          </a:p>
          <a:p>
            <a:r>
              <a:rPr lang="en-US" dirty="0" smtClean="0"/>
              <a:t>The development of IC4D is a collaborative effort among several NWS partners, and is a subset of the overarching Joint Planning and Development Office (JPDO) Next Generation Air Transportation System (</a:t>
            </a:r>
            <a:r>
              <a:rPr lang="en-US" dirty="0" err="1" smtClean="0"/>
              <a:t>NextGen</a:t>
            </a:r>
            <a:r>
              <a:rPr lang="en-US" dirty="0" smtClean="0"/>
              <a:t>) Project. The JPDO </a:t>
            </a:r>
            <a:r>
              <a:rPr lang="en-US" dirty="0" err="1" smtClean="0"/>
              <a:t>NextGen</a:t>
            </a:r>
            <a:r>
              <a:rPr lang="en-US" dirty="0" smtClean="0"/>
              <a:t> Project is comprised of several public and private partners and their activities in support of the reorganization of the National Airspace System to meet projected air traffic demand, improve safety and reduce environmental impacts. IC4D is initially being tested and deployed at the Alaska Aviation Weather Unit / Volcanic Ash Advisory Center (AAWU/VAAC) in Anchorage, Alaska. </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105</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595FEC8A-EA88-4224-8D5B-BDC263549F69}" type="slidenum">
              <a:rPr lang="en-GB"/>
              <a:pPr/>
              <a:t>106</a:t>
            </a:fld>
            <a:endParaRPr lang="en-GB"/>
          </a:p>
        </p:txBody>
      </p:sp>
      <p:sp>
        <p:nvSpPr>
          <p:cNvPr id="41985" name="Rectangle 1"/>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1986" name="Rectangle 2"/>
          <p:cNvSpPr txBox="1">
            <a:spLocks noGrp="1" noChangeArrowheads="1"/>
          </p:cNvSpPr>
          <p:nvPr>
            <p:ph type="body" idx="1"/>
          </p:nvPr>
        </p:nvSpPr>
        <p:spPr bwMode="auto">
          <a:xfrm>
            <a:off x="686115" y="4343716"/>
            <a:ext cx="5485772" cy="4115430"/>
          </a:xfrm>
          <a:prstGeom prst="rect">
            <a:avLst/>
          </a:prstGeom>
          <a:noFill/>
          <a:ln>
            <a:round/>
            <a:headEnd/>
            <a:tailEnd/>
          </a:ln>
        </p:spPr>
        <p:txBody>
          <a:bodyPr wrap="none" anchor="ctr"/>
          <a:lstStyle/>
          <a:p>
            <a:r>
              <a:rPr lang="en-US" dirty="0" smtClean="0"/>
              <a:t>Next 4 slides</a:t>
            </a:r>
            <a:r>
              <a:rPr lang="en-US" baseline="0" dirty="0" smtClean="0"/>
              <a:t> from Tony Hall - </a:t>
            </a:r>
            <a:r>
              <a:rPr lang="en-US" b="1" dirty="0" smtClean="0">
                <a:solidFill>
                  <a:schemeClr val="accent2"/>
                </a:solidFill>
              </a:rPr>
              <a:t>Alaska Region-Alaska Aviation Workshop, May 13, 2008</a:t>
            </a:r>
          </a:p>
          <a:p>
            <a:endParaRPr lang="en-US" b="1" dirty="0" smtClean="0">
              <a:solidFill>
                <a:schemeClr val="accent2"/>
              </a:solidFill>
            </a:endParaRPr>
          </a:p>
          <a:p>
            <a:r>
              <a:rPr lang="en-US" b="1" dirty="0" smtClean="0">
                <a:solidFill>
                  <a:schemeClr val="accent2"/>
                </a:solidFill>
              </a:rPr>
              <a:t>“IC4D USERS GUIDE”</a:t>
            </a:r>
          </a:p>
          <a:p>
            <a:endParaRPr lang="en-US" b="1" dirty="0" smtClean="0">
              <a:solidFill>
                <a:schemeClr val="accent2"/>
              </a:solidFill>
            </a:endParaRPr>
          </a:p>
          <a:p>
            <a:r>
              <a:rPr lang="en-US" b="1" dirty="0" smtClean="0">
                <a:solidFill>
                  <a:schemeClr val="accent2"/>
                </a:solidFill>
              </a:rPr>
              <a:t>For more info:  http://www.arh.noaa.gov/arhdata/access/AviationWorkshop08/IC4D_Hall.ppt</a:t>
            </a:r>
            <a:endParaRPr 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75E3638B-15EA-4C0C-B21A-262EF3105CDD}" type="slidenum">
              <a:rPr lang="en-GB"/>
              <a:pPr/>
              <a:t>107</a:t>
            </a:fld>
            <a:endParaRPr lang="en-GB"/>
          </a:p>
        </p:txBody>
      </p:sp>
      <p:sp>
        <p:nvSpPr>
          <p:cNvPr id="43009" name="Rectangle 1"/>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3010" name="Rectangle 2"/>
          <p:cNvSpPr txBox="1">
            <a:spLocks noGrp="1" noChangeArrowheads="1"/>
          </p:cNvSpPr>
          <p:nvPr>
            <p:ph type="body" idx="1"/>
          </p:nvPr>
        </p:nvSpPr>
        <p:spPr bwMode="auto">
          <a:xfrm>
            <a:off x="686115" y="4343716"/>
            <a:ext cx="5485772" cy="4115430"/>
          </a:xfrm>
          <a:prstGeom prst="rect">
            <a:avLst/>
          </a:prstGeom>
          <a:noFill/>
          <a:ln>
            <a:round/>
            <a:headEnd/>
            <a:tailEnd/>
          </a:ln>
        </p:spPr>
        <p:txBody>
          <a:bodyPr wrap="none" anchor="ctr"/>
          <a:lstStyle/>
          <a:p>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6C3A133C-82CF-4A9C-B10C-1D5F51DB86BB}" type="slidenum">
              <a:rPr lang="en-GB"/>
              <a:pPr/>
              <a:t>108</a:t>
            </a:fld>
            <a:endParaRPr lang="en-GB"/>
          </a:p>
        </p:txBody>
      </p:sp>
      <p:sp>
        <p:nvSpPr>
          <p:cNvPr id="44033" name="Rectangle 1"/>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4034" name="Rectangle 2"/>
          <p:cNvSpPr txBox="1">
            <a:spLocks noGrp="1" noChangeArrowheads="1"/>
          </p:cNvSpPr>
          <p:nvPr>
            <p:ph type="body" idx="1"/>
          </p:nvPr>
        </p:nvSpPr>
        <p:spPr bwMode="auto">
          <a:xfrm>
            <a:off x="686115" y="4343716"/>
            <a:ext cx="5485772" cy="4115430"/>
          </a:xfrm>
          <a:prstGeom prst="rect">
            <a:avLst/>
          </a:prstGeom>
          <a:noFill/>
          <a:ln>
            <a:round/>
            <a:headEnd/>
            <a:tailEnd/>
          </a:ln>
        </p:spPr>
        <p:txBody>
          <a:bodyPr wrap="none" anchor="ctr"/>
          <a:lstStyle/>
          <a:p>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7FE9512B-2ED8-440F-AA70-083825635E84}" type="slidenum">
              <a:rPr lang="en-GB"/>
              <a:pPr/>
              <a:t>109</a:t>
            </a:fld>
            <a:endParaRPr lang="en-GB"/>
          </a:p>
        </p:txBody>
      </p:sp>
      <p:sp>
        <p:nvSpPr>
          <p:cNvPr id="45057" name="Rectangle 1"/>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5058" name="Rectangle 2"/>
          <p:cNvSpPr txBox="1">
            <a:spLocks noGrp="1" noChangeArrowheads="1"/>
          </p:cNvSpPr>
          <p:nvPr>
            <p:ph type="body" idx="1"/>
          </p:nvPr>
        </p:nvSpPr>
        <p:spPr bwMode="auto">
          <a:xfrm>
            <a:off x="686115" y="4343716"/>
            <a:ext cx="5485772" cy="4115430"/>
          </a:xfrm>
          <a:prstGeom prst="rect">
            <a:avLst/>
          </a:prstGeom>
          <a:noFill/>
          <a:ln>
            <a:round/>
            <a:headEnd/>
            <a:tailEnd/>
          </a:ln>
        </p:spPr>
        <p:txBody>
          <a:bodyPr wrap="none" anchor="ctr"/>
          <a:lstStyle/>
          <a:p>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DBA744A9-4FD5-4B26-A751-8386326EE82F}" type="slidenum">
              <a:rPr lang="en-GB"/>
              <a:pPr/>
              <a:t>110</a:t>
            </a:fld>
            <a:endParaRPr lang="en-GB"/>
          </a:p>
        </p:txBody>
      </p:sp>
      <p:sp>
        <p:nvSpPr>
          <p:cNvPr id="74753" name="Text Box 1"/>
          <p:cNvSpPr txBox="1">
            <a:spLocks noChangeArrowheads="1"/>
          </p:cNvSpPr>
          <p:nvPr/>
        </p:nvSpPr>
        <p:spPr bwMode="auto">
          <a:xfrm>
            <a:off x="1149280" y="686430"/>
            <a:ext cx="4559440" cy="3429000"/>
          </a:xfrm>
          <a:prstGeom prst="rect">
            <a:avLst/>
          </a:prstGeom>
          <a:solidFill>
            <a:srgbClr val="FFFFFF"/>
          </a:solidFill>
          <a:ln w="9525">
            <a:solidFill>
              <a:srgbClr val="000000"/>
            </a:solidFill>
            <a:miter lim="800000"/>
            <a:headEnd/>
            <a:tailEnd/>
          </a:ln>
          <a:effectLst/>
        </p:spPr>
        <p:txBody>
          <a:bodyPr wrap="none" lIns="90571" tIns="45286" rIns="90571" bIns="45286" anchor="ctr"/>
          <a:lstStyle/>
          <a:p>
            <a:endParaRPr lang="en-US"/>
          </a:p>
        </p:txBody>
      </p:sp>
      <p:sp>
        <p:nvSpPr>
          <p:cNvPr id="74754" name="Text Box 2"/>
          <p:cNvSpPr txBox="1">
            <a:spLocks noGrp="1" noChangeArrowheads="1"/>
          </p:cNvSpPr>
          <p:nvPr>
            <p:ph type="body"/>
          </p:nvPr>
        </p:nvSpPr>
        <p:spPr bwMode="auto">
          <a:xfrm>
            <a:off x="686115" y="4343716"/>
            <a:ext cx="5485772" cy="4113855"/>
          </a:xfrm>
          <a:prstGeom prst="rect">
            <a:avLst/>
          </a:prstGeom>
          <a:noFill/>
          <a:ln>
            <a:round/>
            <a:headEnd/>
            <a:tailEnd/>
          </a:ln>
        </p:spPr>
        <p:txBody>
          <a:bodyPr lIns="91284" tIns="45642" rIns="91284" bIns="45642"/>
          <a:lstStyle/>
          <a:p>
            <a:r>
              <a:rPr lang="en-US" baseline="0" dirty="0" smtClean="0"/>
              <a:t>Tony Hall - </a:t>
            </a:r>
            <a:r>
              <a:rPr lang="en-US" b="1" dirty="0" smtClean="0">
                <a:solidFill>
                  <a:schemeClr val="accent2"/>
                </a:solidFill>
              </a:rPr>
              <a:t>Alaska Region-Alaska Aviation Workshop, May 13, 2008</a:t>
            </a:r>
          </a:p>
          <a:p>
            <a:r>
              <a:rPr lang="en-US" b="1" dirty="0" smtClean="0">
                <a:solidFill>
                  <a:schemeClr val="accent2"/>
                </a:solidFill>
              </a:rPr>
              <a:t>“IC4D USERS GUIDE”</a:t>
            </a:r>
          </a:p>
          <a:p>
            <a:endParaRPr lang="en-US" b="1" dirty="0" smtClean="0">
              <a:solidFill>
                <a:schemeClr val="accent2"/>
              </a:solidFill>
            </a:endParaRPr>
          </a:p>
          <a:p>
            <a:r>
              <a:rPr lang="en-US" b="1" dirty="0" smtClean="0">
                <a:solidFill>
                  <a:schemeClr val="accent2"/>
                </a:solidFill>
              </a:rPr>
              <a:t>For more info:  http://www.arh.noaa.gov/arhdata/access/AviationWorkshop08/IC4D_Hall.ppt</a:t>
            </a:r>
          </a:p>
          <a:p>
            <a:endParaRPr lang="en-US" b="1" dirty="0" smtClean="0">
              <a:solidFill>
                <a:schemeClr val="accent2"/>
              </a:solidFill>
            </a:endParaRPr>
          </a:p>
          <a:p>
            <a:pPr>
              <a:spcBef>
                <a:spcPts val="446"/>
              </a:spcBef>
              <a:tabLst>
                <a:tab pos="0" algn="l"/>
                <a:tab pos="905713" algn="l"/>
                <a:tab pos="1811426" algn="l"/>
                <a:tab pos="2717140" algn="l"/>
                <a:tab pos="3622853" algn="l"/>
                <a:tab pos="4528566" algn="l"/>
                <a:tab pos="5434279" algn="l"/>
                <a:tab pos="6339992" algn="l"/>
                <a:tab pos="7245706" algn="l"/>
                <a:tab pos="8151419" algn="l"/>
                <a:tab pos="9057132" algn="l"/>
                <a:tab pos="9962845" algn="l"/>
              </a:tabLst>
            </a:pPr>
            <a:r>
              <a:rPr lang="en-GB" dirty="0" smtClean="0">
                <a:latin typeface="Arial" pitchFamily="34" charset="0"/>
              </a:rPr>
              <a:t>The </a:t>
            </a:r>
            <a:r>
              <a:rPr lang="en-GB" dirty="0">
                <a:latin typeface="Arial" pitchFamily="34" charset="0"/>
              </a:rPr>
              <a:t>initial PUFF model output is ash concentration values at grid point locations and at every 500m from 0m to 16500m.  The ingest process that stores the PUFF model output to the Puff databases in the IC4D performs a vertical averaging to produce average ash concentration in 3 distinct layers: Low (0m-5000m), Mid (5500m-10000m), and High (10500m-16500m).</a:t>
            </a: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895C04-B625-4999-95AA-0027F197072B}" type="slidenum">
              <a:rPr lang="en-US" smtClean="0"/>
              <a:pPr/>
              <a:t>112</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1F5BA78E-5FD4-4017-9817-AEDC692D0722}" type="slidenum">
              <a:rPr lang="en-US"/>
              <a:pPr/>
              <a:t>113</a:t>
            </a:fld>
            <a:endParaRPr lang="en-US"/>
          </a:p>
        </p:txBody>
      </p:sp>
      <p:sp>
        <p:nvSpPr>
          <p:cNvPr id="111618" name="Rectangle 2"/>
          <p:cNvSpPr>
            <a:spLocks noGrp="1" noRot="1" noChangeAspect="1" noChangeArrowheads="1" noTextEdit="1"/>
          </p:cNvSpPr>
          <p:nvPr>
            <p:ph type="sldImg"/>
          </p:nvPr>
        </p:nvSpPr>
        <p:spPr bwMode="auto">
          <a:xfrm>
            <a:off x="1152525" y="671513"/>
            <a:ext cx="4578350" cy="3433762"/>
          </a:xfrm>
          <a:prstGeom prst="rect">
            <a:avLst/>
          </a:prstGeom>
          <a:solidFill>
            <a:srgbClr val="FFFFFF"/>
          </a:solidFill>
          <a:ln>
            <a:solidFill>
              <a:srgbClr val="000000"/>
            </a:solidFill>
            <a:miter lim="800000"/>
            <a:headEnd/>
            <a:tailEnd/>
          </a:ln>
        </p:spPr>
      </p:sp>
      <p:sp>
        <p:nvSpPr>
          <p:cNvPr id="111619" name="Rectangle 3"/>
          <p:cNvSpPr>
            <a:spLocks noGrp="1" noChangeArrowheads="1"/>
          </p:cNvSpPr>
          <p:nvPr>
            <p:ph type="body" idx="1"/>
          </p:nvPr>
        </p:nvSpPr>
        <p:spPr bwMode="auto">
          <a:xfrm>
            <a:off x="908499" y="4328410"/>
            <a:ext cx="5067403" cy="4106680"/>
          </a:xfrm>
          <a:prstGeom prst="rect">
            <a:avLst/>
          </a:prstGeom>
          <a:solidFill>
            <a:srgbClr val="FFFFFF"/>
          </a:solidFill>
          <a:ln>
            <a:solidFill>
              <a:srgbClr val="000000"/>
            </a:solidFill>
            <a:miter lim="800000"/>
            <a:headEnd/>
            <a:tailEnd/>
          </a:ln>
        </p:spPr>
        <p:txBody>
          <a:bodyPr lIns="90052" tIns="45026" rIns="90052" bIns="45026"/>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Info courtesy of Tim </a:t>
            </a:r>
            <a:r>
              <a:rPr lang="en-US" b="1" dirty="0" err="1" smtClean="0"/>
              <a:t>Schmit</a:t>
            </a:r>
            <a:endParaRPr lang="en-US" dirty="0" smtClean="0"/>
          </a:p>
          <a:p>
            <a:endParaRPr 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COAMPS</a:t>
            </a:r>
            <a:r>
              <a:rPr lang="en-US" baseline="0" dirty="0" smtClean="0"/>
              <a:t> microphysics similar.</a:t>
            </a:r>
            <a:endParaRPr lang="en-US" dirty="0"/>
          </a:p>
        </p:txBody>
      </p:sp>
      <p:sp>
        <p:nvSpPr>
          <p:cNvPr id="4" name="Slide Number Placeholder 3"/>
          <p:cNvSpPr>
            <a:spLocks noGrp="1"/>
          </p:cNvSpPr>
          <p:nvPr>
            <p:ph type="sldNum" sz="quarter" idx="10"/>
          </p:nvPr>
        </p:nvSpPr>
        <p:spPr/>
        <p:txBody>
          <a:bodyPr/>
          <a:lstStyle/>
          <a:p>
            <a:fld id="{4A895C04-B625-4999-95AA-0027F197072B}" type="slidenum">
              <a:rPr lang="en-US" smtClean="0"/>
              <a:pPr/>
              <a:t>114</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8851" name="Rectangle 3"/>
          <p:cNvSpPr txBox="1">
            <a:spLocks noGrp="1" noChangeArrowheads="1"/>
          </p:cNvSpPr>
          <p:nvPr>
            <p:ph type="body" idx="1"/>
          </p:nvPr>
        </p:nvSpPr>
        <p:spPr>
          <a:noFill/>
          <a:ln/>
        </p:spPr>
        <p:txBody>
          <a:bodyPr wrap="none" anchor="ct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kern="1200" baseline="0" dirty="0" smtClean="0">
                <a:solidFill>
                  <a:schemeClr val="tx1"/>
                </a:solidFill>
                <a:latin typeface="+mn-lt"/>
                <a:ea typeface="+mn-ea"/>
                <a:cs typeface="+mn-cs"/>
              </a:rPr>
              <a:t>Photo:  Kristi Wallace - U.S. Geological Survey/AVO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(Above Photo) - Mount Redoubt volcano eruption on March 31, 2009. Plume height is no more than 15,000 feet above sea level on this day. However, the small amount of ash in the plume is creating a haze layer downwind of the volcano and dustings of fine ash are falling out of the plume. </a:t>
            </a:r>
          </a:p>
          <a:p>
            <a:endParaRPr lang="en-US" sz="1200" kern="1200" baseline="0" dirty="0" smtClean="0">
              <a:solidFill>
                <a:schemeClr val="tx1"/>
              </a:solidFill>
              <a:latin typeface="+mn-lt"/>
              <a:ea typeface="+mn-ea"/>
              <a:cs typeface="+mn-cs"/>
            </a:endParaRPr>
          </a:p>
          <a:p>
            <a:r>
              <a:rPr lang="en-US" sz="1600" b="1" kern="1200" baseline="0" dirty="0" smtClean="0">
                <a:solidFill>
                  <a:schemeClr val="tx1"/>
                </a:solidFill>
                <a:latin typeface="+mn-lt"/>
                <a:ea typeface="+mn-ea"/>
                <a:cs typeface="+mn-cs"/>
              </a:rPr>
              <a:t>The Beginning - On March 15, 2009</a:t>
            </a:r>
            <a:r>
              <a:rPr lang="en-US" sz="1200" kern="1200" baseline="0" dirty="0" smtClean="0">
                <a:solidFill>
                  <a:schemeClr val="tx1"/>
                </a:solidFill>
                <a:latin typeface="+mn-lt"/>
                <a:ea typeface="+mn-ea"/>
                <a:cs typeface="+mn-cs"/>
              </a:rPr>
              <a:t>, at approximately 1 p.m. Alaska Daylight Time (AKDT), an explosion took place when magma neared the surface. The explosion resulted in a small ash eruption with high levels of gas. A water vapor plume was observed during an over flight. An ORANGE/ WATCH alert level was declared.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AVO returned the alert level to YELLOW/ADVISORY on March 18. On March 21, a high rate of seismicity was noted and AVO returned to ORANGE/WATCH alert level. Beginning on March 22, a series of major explosive events took place. </a:t>
            </a:r>
            <a:endParaRPr lang="en-US" dirty="0" smtClean="0"/>
          </a:p>
          <a:p>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The eruptions consisted of a series of explosive ash-producing events resulting in immediate action on the part of the NWS Alaska Regional Headquarters, Anchorage Weather Forecast Office (WFO), Alaska River Forecast Center, Alaska Aviation Weather Unit/Volcanic Ash Advisory Center (AAWU/VAAC), and the Anchorage Center Weather Service Unit (CWSU). Primary threats from Mount Redoubt include its proximity to a metropolitan area and surrounding communities, the potential national impact an eruption might have on the fossil fuel energy facilities in the area, and significant impacts to international airspace and sea lanes. </a:t>
            </a:r>
            <a:endParaRPr lang="en-US" dirty="0" smtClean="0"/>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On March 22, 2009, Mount Redoubt volcano, 106 miles southwest of Anchorage, Alaska, began a series of eruptions after persisting in Orange or “Watch” status since late January 2009. Plume heights were observed at or above 60,000 feet during two of the six significant eruptions. </a:t>
            </a:r>
            <a:r>
              <a:rPr lang="en-US" sz="1200" kern="1200" baseline="0" dirty="0" err="1" smtClean="0">
                <a:solidFill>
                  <a:schemeClr val="tx1"/>
                </a:solidFill>
                <a:latin typeface="+mn-lt"/>
                <a:ea typeface="+mn-ea"/>
                <a:cs typeface="+mn-cs"/>
              </a:rPr>
              <a:t>Ashfall</a:t>
            </a:r>
            <a:r>
              <a:rPr lang="en-US" sz="1200" kern="1200" baseline="0" dirty="0" smtClean="0">
                <a:solidFill>
                  <a:schemeClr val="tx1"/>
                </a:solidFill>
                <a:latin typeface="+mn-lt"/>
                <a:ea typeface="+mn-ea"/>
                <a:cs typeface="+mn-cs"/>
              </a:rPr>
              <a:t> occurred over south central Alaska, including in Anchorage, with amounts ranging from a trace to one-half inch in depth.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Redoubt eruptions also disrupted air traffic in the region. Hundreds of commercial flights were cancelled and cargo companies were significantly impacted. This resulted in employees being placed on unpaid leave during periods when airport operations were shut down. Anchorage is Alaska’s major population center; its airport serves as a critical strategic transportation hub as the third busiest cargo airport in the world.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14</a:t>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synthetic imagery loops are available in real-time starting at 1330 UTC every day. In the example below, the 7.34 micron band is compared to the observed GOES-13 Sounder data at a similar central wavelength. Note how the simulated data is at a better resolution that the sounder data (4 km v/s 10 km; GOES-R ABI will be 2 km), but the largest advantage is that the synthetic loop was available for viewing in the morning, thus providing an excellent resource for forecasters.</a:t>
            </a:r>
          </a:p>
          <a:p>
            <a:endParaRPr lang="en-US" dirty="0" smtClean="0"/>
          </a:p>
          <a:p>
            <a:r>
              <a:rPr lang="en-US" dirty="0" smtClean="0"/>
              <a:t>Synthetic 7.34 micron imagery from 24 April 2010 at between 12 and 00 UTC, and the observed imagery from the GOES-13 Sounder at a similar wavelength. Click for a larger view. In this case, the model does a fairly good job with the timing of the convection forming in the southeast U.S., but appears to overdo the coverage. The brightness temperatures in the clear areas match well, but the model has a cold bias with the thin cirrus clouds in the Great Lakes region.</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118</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Synthetic NSSL WRF-ARW Imagery</a:t>
            </a:r>
          </a:p>
          <a:p>
            <a:endParaRPr lang="en-US" dirty="0" smtClean="0"/>
          </a:p>
          <a:p>
            <a:r>
              <a:rPr lang="en-US" dirty="0" smtClean="0"/>
              <a:t>This product is a combined effort between the National Severe Storms Laboratory (NSSL) in Norman, Oklahoma, and The Cooperative Institute for Research in the Atmosphere (CIRA) in Fort Collins, Colorado, together with the NOAA/NESDIS RAMM Branch.</a:t>
            </a:r>
          </a:p>
          <a:p>
            <a:endParaRPr lang="en-US" dirty="0" smtClean="0"/>
          </a:p>
          <a:p>
            <a:r>
              <a:rPr lang="en-US" dirty="0" smtClean="0"/>
              <a:t>Daily output from NSSL's 4-km WRF-ARW is provided to CIRA, who then generate synthetic satellite imagery, which is sent to the Storm Prediction Center (SPC)</a:t>
            </a:r>
          </a:p>
          <a:p>
            <a:endParaRPr lang="en-US" dirty="0" smtClean="0"/>
          </a:p>
          <a:p>
            <a:r>
              <a:rPr lang="en-US" dirty="0" smtClean="0"/>
              <a:t>Every day at 00 UTC, NSSL runs their 4-km WRF-ARW. As soon as the 12-hour forecast is completed, several variables are extracted and </a:t>
            </a:r>
            <a:r>
              <a:rPr lang="en-US" dirty="0" err="1" smtClean="0"/>
              <a:t>scp'ed</a:t>
            </a:r>
            <a:r>
              <a:rPr lang="en-US" dirty="0" smtClean="0"/>
              <a:t> to CIRA. These variables include temperature, water vapor, and other physical and microphysical parameters which are needed for the next step. When all variables have been </a:t>
            </a:r>
            <a:r>
              <a:rPr lang="en-US" dirty="0" err="1" smtClean="0"/>
              <a:t>receieved</a:t>
            </a:r>
            <a:r>
              <a:rPr lang="en-US" dirty="0" smtClean="0"/>
              <a:t> at CIRA, an observational operator is run to generate the synthetic imagery for 4 GOES-R ABI bands (6.185, 6.95, 7.34, and 10.35 microns). The simulated imagery is then converted to </a:t>
            </a:r>
            <a:r>
              <a:rPr lang="en-US" dirty="0" err="1" smtClean="0"/>
              <a:t>McIDAS</a:t>
            </a:r>
            <a:r>
              <a:rPr lang="en-US" dirty="0" smtClean="0"/>
              <a:t> AREA format and made </a:t>
            </a:r>
            <a:r>
              <a:rPr lang="en-US" dirty="0" err="1" smtClean="0"/>
              <a:t>avaiable</a:t>
            </a:r>
            <a:r>
              <a:rPr lang="en-US" dirty="0" smtClean="0"/>
              <a:t> for the SPC, who then makes the output viewable on their NAWIPS system. Hourly output between 12-00 UTC is processed daily, providing four 13-hour synthetic satellite loops. The resolution of the output is 4-km to match the input resolution of the cloud model; the real GOES-R ABI bands will have 2-km resolution.</a:t>
            </a:r>
          </a:p>
          <a:p>
            <a:endParaRPr lang="en-US" dirty="0" smtClean="0"/>
          </a:p>
          <a:p>
            <a:r>
              <a:rPr lang="en-US" dirty="0" smtClean="0"/>
              <a:t>This product has two primary purposes: 1) Synthetic imagery from cloud model output can be used to evaluate each model run. For example, one might compare a simulated water vapor band to observed GOES imagery from 12-18 UTC to see how well the model is handling the timing and location of upper level features, such as </a:t>
            </a:r>
            <a:r>
              <a:rPr lang="en-US" dirty="0" err="1" smtClean="0"/>
              <a:t>shortwaves</a:t>
            </a:r>
            <a:r>
              <a:rPr lang="en-US" dirty="0" smtClean="0"/>
              <a:t>. 2) Since the simulated bands are based on the GOES-R ABI, looking at the imagery will prepare forecasters for how the actual GOES-R imagery will look when it becomes operational. For example, certain features may be visible at these wavelengths which are not viewable in the current GOES bands.</a:t>
            </a:r>
          </a:p>
          <a:p>
            <a:endParaRPr lang="en-US" dirty="0" smtClean="0"/>
          </a:p>
          <a:p>
            <a:r>
              <a:rPr lang="en-US" dirty="0" smtClean="0"/>
              <a:t>Advantages of the synthetic ABI imagery include: 1) Satellite imagery can be viewed before the simulated time actually occurs, so forecasters know what to expect, 2) three water vapor bands allow one to view different atmospheric levels since the weighting functions peak at different levels, and 3) forecasters can use this imagery to prepare themselves for what actual GOES-R ABI imagery will look like. The biggest limitation is that the forecast is only as good as the cloud model forecast; if the model does not initiate convection, for example, then the convection will also be absent from the synthetic imagery.</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119</a:t>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Left - </a:t>
            </a:r>
            <a:r>
              <a:rPr lang="en-US" sz="1200" b="1" dirty="0" smtClean="0"/>
              <a:t>MODIS Satellite Image True color - Satellite: Aqua - Pixel size: 1 km Date: 2007/10/23 (created by NASA)</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Right - </a:t>
            </a:r>
            <a:r>
              <a:rPr lang="en-US" sz="1200" b="1" dirty="0" smtClean="0"/>
              <a:t>Smoke added to synthetic true color GOES-R image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GOES-R ABI will have the ability to produce imagery at 0.47 µm (blue) and at 0.67 µm (red).  Although GOES-R will be unable to produce any images at 0.555 µm (green), color imagery can still be generated with certain techniques. These techniques can be tested through the use of synthetic GOES-R ABI imagery. Synthetic imagery refers to satellite imagery of numerical model output. Shown in the right figure is an example of synthetic GOES-R ABI color imagery over southern California for 23 October 2007. On this particular day, southern California was experiencing wildfires. As a result, smoke properties were used to include smoke in the synthetic imagery. Each of the above listed bands were reproduced followed by the RGB combination that led to the color image. Smoke detection with GOES-R ABI will exceed current GOES capabilities as thin smoke plumes are only visible during low sun angle periods, while GOES-R will be able to highlight these areas during the entire daylight period.  This is due to the inclusion of a band at 0.47 µm (blue).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120</a:t>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Synthetic Volcanic Ash plume from hypothetical</a:t>
            </a:r>
            <a:r>
              <a:rPr lang="en-US" b="1" baseline="0" dirty="0" smtClean="0"/>
              <a:t> eruption near Yellowstone, WY for </a:t>
            </a:r>
            <a:r>
              <a:rPr lang="en-US" b="1" dirty="0" smtClean="0"/>
              <a:t>June 27, 2010 – 21Z.</a:t>
            </a:r>
          </a:p>
          <a:p>
            <a:endParaRPr lang="en-US" b="1" dirty="0" smtClean="0"/>
          </a:p>
          <a:p>
            <a:r>
              <a:rPr lang="en-US" b="1" dirty="0" smtClean="0"/>
              <a:t>Work still need to be done…but this is a start!</a:t>
            </a:r>
          </a:p>
          <a:p>
            <a:endParaRPr lang="en-US" b="1" dirty="0" smtClean="0"/>
          </a:p>
          <a:p>
            <a:r>
              <a:rPr lang="en-US" b="0" dirty="0" smtClean="0"/>
              <a:t>(Date</a:t>
            </a:r>
            <a:r>
              <a:rPr lang="en-US" b="0" baseline="0" dirty="0" smtClean="0"/>
              <a:t> at bottom of image is not correct)</a:t>
            </a:r>
            <a:endParaRPr lang="en-US" b="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A895C04-B625-4999-95AA-0027F197072B}" type="slidenum">
              <a:rPr lang="en-US" smtClean="0">
                <a:solidFill>
                  <a:prstClr val="black"/>
                </a:solidFill>
              </a:rPr>
              <a:pPr/>
              <a:t>121</a:t>
            </a:fld>
            <a:endParaRPr lang="en-US">
              <a:solidFill>
                <a:prstClr val="black"/>
              </a:solidFill>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Cool photo. Kilauea Volcano, Hawaii – March 2008</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122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pPr>
              <a:defRPr/>
            </a:pPr>
            <a:fld id="{70E0F779-6193-42D1-BB25-C9AA9634A0D5}" type="datetime1">
              <a:rPr lang="en-US">
                <a:solidFill>
                  <a:prstClr val="white">
                    <a:shade val="50000"/>
                  </a:prstClr>
                </a:solidFill>
              </a:rPr>
              <a:pPr>
                <a:defRPr/>
              </a:pPr>
              <a:t>10/25/2010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2F228E3D-7C62-46A4-9318-1E764FDF3B1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C826D05A-8E67-41F8-8AD3-6A42A528423A}" type="datetime1">
              <a:rPr lang="en-US">
                <a:solidFill>
                  <a:prstClr val="white">
                    <a:shade val="50000"/>
                  </a:prstClr>
                </a:solidFill>
              </a:rPr>
              <a:pPr>
                <a:defRPr/>
              </a:pPr>
              <a:t>10/25/2010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7834EF49-72CA-4326-A674-EA3B7CDAC7FC}"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BD088A29-21A1-43F1-940D-D0B966F37374}" type="datetime1">
              <a:rPr lang="en-US">
                <a:solidFill>
                  <a:prstClr val="white">
                    <a:shade val="50000"/>
                  </a:prstClr>
                </a:solidFill>
              </a:rPr>
              <a:pPr>
                <a:defRPr/>
              </a:pPr>
              <a:t>10/25/2010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9A5D3AF1-C979-4941-8F36-78700FB8720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mediaAndTx">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Media Placeholder 2"/>
          <p:cNvSpPr>
            <a:spLocks noGrp="1"/>
          </p:cNvSpPr>
          <p:nvPr>
            <p:ph type="media" sz="half" idx="1"/>
          </p:nvPr>
        </p:nvSpPr>
        <p:spPr>
          <a:xfrm>
            <a:off x="685800" y="1981200"/>
            <a:ext cx="3810000" cy="4114800"/>
          </a:xfrm>
        </p:spPr>
        <p:txBody>
          <a:bodyPr>
            <a:normAutofit/>
          </a:bodyPr>
          <a:lstStyle/>
          <a:p>
            <a:pPr lvl="0"/>
            <a:endParaRPr lang="en-US" noProof="0" smtClean="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36C5C36D-A24C-445B-B142-7B4C6BE92CA5}" type="datetime1">
              <a:rPr lang="en-US">
                <a:solidFill>
                  <a:prstClr val="white">
                    <a:shade val="50000"/>
                  </a:prstClr>
                </a:solidFill>
              </a:rPr>
              <a:pPr>
                <a:defRPr/>
              </a:pPr>
              <a:t>10/25/2010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784DF802-7588-471D-94A4-A47C9DD7202A}"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9"/>
          <p:cNvSpPr>
            <a:spLocks noGrp="1" noChangeArrowheads="1"/>
          </p:cNvSpPr>
          <p:nvPr>
            <p:ph type="dt" sz="half" idx="10"/>
          </p:nvPr>
        </p:nvSpPr>
        <p:spPr>
          <a:ln/>
        </p:spPr>
        <p:txBody>
          <a:bodyPr/>
          <a:lstStyle>
            <a:lvl1pPr>
              <a:defRPr/>
            </a:lvl1pPr>
          </a:lstStyle>
          <a:p>
            <a:pPr>
              <a:defRPr/>
            </a:pPr>
            <a:endParaRPr lang="en-US"/>
          </a:p>
        </p:txBody>
      </p:sp>
      <p:sp>
        <p:nvSpPr>
          <p:cNvPr id="6" name="Rectangle 70"/>
          <p:cNvSpPr>
            <a:spLocks noGrp="1" noChangeArrowheads="1"/>
          </p:cNvSpPr>
          <p:nvPr>
            <p:ph type="ftr" sz="quarter" idx="11"/>
          </p:nvPr>
        </p:nvSpPr>
        <p:spPr>
          <a:ln/>
        </p:spPr>
        <p:txBody>
          <a:bodyPr/>
          <a:lstStyle>
            <a:lvl1pPr>
              <a:defRPr/>
            </a:lvl1pPr>
          </a:lstStyle>
          <a:p>
            <a:pPr>
              <a:defRPr/>
            </a:pPr>
            <a:endParaRPr lang="en-US"/>
          </a:p>
        </p:txBody>
      </p:sp>
      <p:sp>
        <p:nvSpPr>
          <p:cNvPr id="7" name="Rectangle 71"/>
          <p:cNvSpPr>
            <a:spLocks noGrp="1" noChangeArrowheads="1"/>
          </p:cNvSpPr>
          <p:nvPr>
            <p:ph type="sldNum" sz="quarter" idx="12"/>
          </p:nvPr>
        </p:nvSpPr>
        <p:spPr>
          <a:ln/>
        </p:spPr>
        <p:txBody>
          <a:bodyPr/>
          <a:lstStyle>
            <a:lvl1pPr>
              <a:defRPr/>
            </a:lvl1pPr>
          </a:lstStyle>
          <a:p>
            <a:pPr>
              <a:defRPr/>
            </a:pPr>
            <a:fld id="{5E382EBF-01E1-4834-A8D8-A2CE2AEB526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latin typeface="Book Antiqua"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13"/>
          <p:cNvSpPr>
            <a:spLocks noGrp="1"/>
          </p:cNvSpPr>
          <p:nvPr>
            <p:ph type="dt" sz="half" idx="10"/>
          </p:nvPr>
        </p:nvSpPr>
        <p:spPr/>
        <p:txBody>
          <a:bodyPr/>
          <a:lstStyle>
            <a:lvl1pPr>
              <a:defRPr/>
            </a:lvl1pPr>
          </a:lstStyle>
          <a:p>
            <a:pPr>
              <a:defRPr/>
            </a:pPr>
            <a:fld id="{E030A1BD-FF3A-422A-8107-59650E87B70A}" type="datetime1">
              <a:rPr lang="en-US">
                <a:solidFill>
                  <a:prstClr val="white">
                    <a:shade val="50000"/>
                  </a:prstClr>
                </a:solidFill>
              </a:rPr>
              <a:pPr>
                <a:defRPr/>
              </a:pPr>
              <a:t>10/25/2010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F6B90BC9-704F-4078-9AC1-BCB8428363D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854BD10-0EFE-4FF5-8571-709E949ACDAF}" type="datetime1">
              <a:rPr lang="en-US">
                <a:solidFill>
                  <a:prstClr val="white">
                    <a:shade val="50000"/>
                  </a:prstClr>
                </a:solidFill>
              </a:rPr>
              <a:pPr>
                <a:defRPr/>
              </a:pPr>
              <a:t>10/25/2010</a:t>
            </a:fld>
            <a:endParaRPr lang="en-US">
              <a:solidFill>
                <a:prstClr val="white">
                  <a:shade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3197258-558C-456A-AFBE-BA850C7A7FB8}" type="slidenum">
              <a:rPr lang="en-US">
                <a:solidFill>
                  <a:prstClr val="white">
                    <a:shade val="50000"/>
                  </a:prstClr>
                </a:solidFill>
              </a:rPr>
              <a:pPr>
                <a:defRPr/>
              </a:pPr>
              <a:t>‹#›</a:t>
            </a:fld>
            <a:endParaRPr lang="en-US">
              <a:solidFill>
                <a:prstClr val="white">
                  <a:shade val="50000"/>
                </a:prst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3D090041-2E4E-478B-BFDC-C5DB2A29F9C2}" type="datetime1">
              <a:rPr lang="en-US">
                <a:solidFill>
                  <a:prstClr val="white">
                    <a:shade val="50000"/>
                  </a:prstClr>
                </a:solidFill>
              </a:rPr>
              <a:pPr>
                <a:defRPr/>
              </a:pPr>
              <a:t>10/25/2010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64CD284C-C0F3-4478-B002-08FD6F7DEC2B}"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01664465-4D88-4A8B-AF95-FF36446E50F0}" type="datetime1">
              <a:rPr lang="en-US">
                <a:solidFill>
                  <a:prstClr val="white">
                    <a:shade val="50000"/>
                  </a:prstClr>
                </a:solidFill>
              </a:rPr>
              <a:pPr>
                <a:defRPr/>
              </a:pPr>
              <a:t>10/25/2010</a:t>
            </a:fld>
            <a:endParaRPr lang="en-US">
              <a:solidFill>
                <a:prstClr val="white">
                  <a:shade val="50000"/>
                </a:prstClr>
              </a:solidFill>
            </a:endParaRPr>
          </a:p>
        </p:txBody>
      </p:sp>
      <p:sp>
        <p:nvSpPr>
          <p:cNvPr id="8"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9" name="Slide Number Placeholder 22"/>
          <p:cNvSpPr>
            <a:spLocks noGrp="1"/>
          </p:cNvSpPr>
          <p:nvPr>
            <p:ph type="sldNum" sz="quarter" idx="12"/>
          </p:nvPr>
        </p:nvSpPr>
        <p:spPr/>
        <p:txBody>
          <a:bodyPr/>
          <a:lstStyle>
            <a:lvl1pPr>
              <a:defRPr/>
            </a:lvl1pPr>
          </a:lstStyle>
          <a:p>
            <a:pPr>
              <a:defRPr/>
            </a:pPr>
            <a:fld id="{48D2FE28-9A9C-4CA7-AA5A-4D8F0FB69A36}"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8BE43F37-B660-435B-8B8D-58DCDE13447B}" type="datetime1">
              <a:rPr lang="en-US">
                <a:solidFill>
                  <a:prstClr val="white">
                    <a:shade val="50000"/>
                  </a:prstClr>
                </a:solidFill>
              </a:rPr>
              <a:pPr>
                <a:defRPr/>
              </a:pPr>
              <a:t>10/25/2010</a:t>
            </a:fld>
            <a:endParaRPr lang="en-US">
              <a:solidFill>
                <a:prstClr val="white">
                  <a:shade val="50000"/>
                </a:prstClr>
              </a:solidFill>
            </a:endParaRPr>
          </a:p>
        </p:txBody>
      </p:sp>
      <p:sp>
        <p:nvSpPr>
          <p:cNvPr id="4"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5" name="Slide Number Placeholder 22"/>
          <p:cNvSpPr>
            <a:spLocks noGrp="1"/>
          </p:cNvSpPr>
          <p:nvPr>
            <p:ph type="sldNum" sz="quarter" idx="12"/>
          </p:nvPr>
        </p:nvSpPr>
        <p:spPr/>
        <p:txBody>
          <a:bodyPr/>
          <a:lstStyle>
            <a:lvl1pPr>
              <a:defRPr/>
            </a:lvl1pPr>
          </a:lstStyle>
          <a:p>
            <a:pPr>
              <a:defRPr/>
            </a:pPr>
            <a:fld id="{93B4A8E6-A615-4876-8D29-63854A14371B}"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DC003F83-96F3-48E4-8932-2E56CB12CD2C}" type="datetime1">
              <a:rPr lang="en-US">
                <a:solidFill>
                  <a:prstClr val="white">
                    <a:shade val="50000"/>
                  </a:prstClr>
                </a:solidFill>
              </a:rPr>
              <a:pPr>
                <a:defRPr/>
              </a:pPr>
              <a:t>10/25/2010</a:t>
            </a:fld>
            <a:endParaRPr lang="en-US">
              <a:solidFill>
                <a:prstClr val="white">
                  <a:shade val="50000"/>
                </a:prstClr>
              </a:solidFill>
            </a:endParaRPr>
          </a:p>
        </p:txBody>
      </p:sp>
      <p:sp>
        <p:nvSpPr>
          <p:cNvPr id="3"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4" name="Slide Number Placeholder 22"/>
          <p:cNvSpPr>
            <a:spLocks noGrp="1"/>
          </p:cNvSpPr>
          <p:nvPr>
            <p:ph type="sldNum" sz="quarter" idx="12"/>
          </p:nvPr>
        </p:nvSpPr>
        <p:spPr/>
        <p:txBody>
          <a:bodyPr/>
          <a:lstStyle>
            <a:lvl1pPr>
              <a:defRPr/>
            </a:lvl1pPr>
          </a:lstStyle>
          <a:p>
            <a:pPr>
              <a:defRPr/>
            </a:pPr>
            <a:fld id="{90943E48-14AA-4EDD-8445-AFD33F3F34A6}"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D9C76AC3-2447-4910-82F6-8295FE2A2364}" type="datetime1">
              <a:rPr lang="en-US">
                <a:solidFill>
                  <a:prstClr val="white">
                    <a:shade val="50000"/>
                  </a:prstClr>
                </a:solidFill>
              </a:rPr>
              <a:pPr>
                <a:defRPr/>
              </a:pPr>
              <a:t>10/25/2010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01130182-8F51-4230-95FA-A096729EAFB0}"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fld id="{08EB37FE-AE3C-4E34-BB07-57903AA5ADF4}" type="datetime1">
              <a:rPr lang="en-US">
                <a:solidFill>
                  <a:prstClr val="white">
                    <a:shade val="50000"/>
                  </a:prstClr>
                </a:solidFill>
              </a:rPr>
              <a:pPr>
                <a:defRPr/>
              </a:pPr>
              <a:t>10/25/2010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E6B58F1C-D796-4BF0-A390-E4EE7A843D6E}"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1027" name="Text Placeholder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latin typeface="Times" charset="0"/>
              </a:defRPr>
            </a:lvl1pPr>
          </a:lstStyle>
          <a:p>
            <a:pPr fontAlgn="base">
              <a:spcBef>
                <a:spcPct val="0"/>
              </a:spcBef>
              <a:spcAft>
                <a:spcPct val="0"/>
              </a:spcAft>
              <a:defRPr/>
            </a:pPr>
            <a:fld id="{B3072A58-C9E9-406B-921D-E7E933A39BDB}" type="datetime1">
              <a:rPr lang="en-US">
                <a:solidFill>
                  <a:prstClr val="white">
                    <a:shade val="50000"/>
                  </a:prstClr>
                </a:solidFill>
              </a:rPr>
              <a:pPr fontAlgn="base">
                <a:spcBef>
                  <a:spcPct val="0"/>
                </a:spcBef>
                <a:spcAft>
                  <a:spcPct val="0"/>
                </a:spcAft>
                <a:defRPr/>
              </a:pPr>
              <a:t>10/25/2010</a:t>
            </a:fld>
            <a:endParaRPr lang="en-US">
              <a:solidFill>
                <a:prstClr val="white">
                  <a:shade val="50000"/>
                </a:prstClr>
              </a:solidFill>
            </a:endParaRPr>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latin typeface="Times" charset="0"/>
              </a:defRPr>
            </a:lvl1pPr>
          </a:lstStyle>
          <a:p>
            <a:pPr fontAlgn="base">
              <a:spcBef>
                <a:spcPct val="0"/>
              </a:spcBef>
              <a:spcAft>
                <a:spcPct val="0"/>
              </a:spcAft>
              <a:defRPr/>
            </a:pPr>
            <a:endParaRPr lang="en-US">
              <a:solidFill>
                <a:prstClr val="white">
                  <a:shade val="50000"/>
                </a:prstClr>
              </a:solidFill>
            </a:endParaRPr>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latin typeface="Times" charset="0"/>
              </a:defRPr>
            </a:lvl1pPr>
          </a:lstStyle>
          <a:p>
            <a:pPr fontAlgn="base">
              <a:spcBef>
                <a:spcPct val="0"/>
              </a:spcBef>
              <a:spcAft>
                <a:spcPct val="0"/>
              </a:spcAft>
              <a:defRPr/>
            </a:pPr>
            <a:fld id="{CFFA0760-0D85-49F3-86AC-6DA5CA37F80D}" type="slidenum">
              <a:rPr lang="en-US">
                <a:solidFill>
                  <a:prstClr val="white">
                    <a:shade val="50000"/>
                  </a:prstClr>
                </a:solidFill>
              </a:rPr>
              <a:pPr fontAlgn="base">
                <a:spcBef>
                  <a:spcPct val="0"/>
                </a:spcBef>
                <a:spcAft>
                  <a:spcPct val="0"/>
                </a:spcAft>
                <a:defRPr/>
              </a:pPr>
              <a:t>‹#›</a:t>
            </a:fld>
            <a:endParaRPr lang="en-US">
              <a:solidFill>
                <a:prstClr val="white">
                  <a:shade val="50000"/>
                </a:prstClr>
              </a:solidFill>
            </a:endParaRP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ftr="0"/>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aeic.alaska.edu/recent/sub/index.html" TargetMode="Externa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5.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png"/><Relationship Id="rId7" Type="http://schemas.openxmlformats.org/officeDocument/2006/relationships/image" Target="../media/image74.png"/><Relationship Id="rId12" Type="http://schemas.openxmlformats.org/officeDocument/2006/relationships/image" Target="../media/image79.png"/><Relationship Id="rId2" Type="http://schemas.openxmlformats.org/officeDocument/2006/relationships/notesSlide" Target="../notesSlides/notesSlide89.xml"/><Relationship Id="rId1" Type="http://schemas.openxmlformats.org/officeDocument/2006/relationships/slideLayout" Target="../slideLayouts/slideLayout6.xml"/><Relationship Id="rId6" Type="http://schemas.openxmlformats.org/officeDocument/2006/relationships/image" Target="../media/image73.png"/><Relationship Id="rId11" Type="http://schemas.openxmlformats.org/officeDocument/2006/relationships/image" Target="../media/image78.png"/><Relationship Id="rId5" Type="http://schemas.openxmlformats.org/officeDocument/2006/relationships/image" Target="../media/image72.png"/><Relationship Id="rId10" Type="http://schemas.openxmlformats.org/officeDocument/2006/relationships/image" Target="../media/image77.png"/><Relationship Id="rId4" Type="http://schemas.openxmlformats.org/officeDocument/2006/relationships/image" Target="../media/image71.png"/><Relationship Id="rId9" Type="http://schemas.openxmlformats.org/officeDocument/2006/relationships/image" Target="../media/image76.png"/></Relationships>
</file>

<file path=ppt/slides/_rels/slide117.xml.rels><?xml version="1.0" encoding="UTF-8" standalone="yes"?>
<Relationships xmlns="http://schemas.openxmlformats.org/package/2006/relationships"><Relationship Id="rId3" Type="http://schemas.openxmlformats.org/officeDocument/2006/relationships/image" Target="../media/image81.gif"/><Relationship Id="rId2" Type="http://schemas.openxmlformats.org/officeDocument/2006/relationships/image" Target="../media/image80.gif"/><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3" Type="http://schemas.openxmlformats.org/officeDocument/2006/relationships/image" Target="../media/image82.gif"/><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91.xml"/><Relationship Id="rId1" Type="http://schemas.openxmlformats.org/officeDocument/2006/relationships/slideLayout" Target="../slideLayouts/slideLayout4.xml"/><Relationship Id="rId5" Type="http://schemas.openxmlformats.org/officeDocument/2006/relationships/hyperlink" Target="http://rammb.cira.colostate.edu/projects/svr_vis/sim_goesr/ch9_loop.asp" TargetMode="External"/><Relationship Id="rId4" Type="http://schemas.openxmlformats.org/officeDocument/2006/relationships/hyperlink" Target="http://rammb.cira.colostate.edu/projects/svr_vis/sim_goesr/ch13_loop.asp"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www.avo.alaska.edu/webicorders/webicorder.php?volcname=Redoubt&amp;station=34" TargetMode="Externa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2.xml"/><Relationship Id="rId1" Type="http://schemas.openxmlformats.org/officeDocument/2006/relationships/slideLayout" Target="../slideLayouts/slideLayout4.xml"/><Relationship Id="rId4" Type="http://schemas.openxmlformats.org/officeDocument/2006/relationships/image" Target="../media/image85.jpeg"/></Relationships>
</file>

<file path=ppt/slides/_rels/slide121.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3" Type="http://schemas.openxmlformats.org/officeDocument/2006/relationships/hyperlink" Target="mailto:jeffrey.osiensky@noaa.gov" TargetMode="External"/><Relationship Id="rId2" Type="http://schemas.openxmlformats.org/officeDocument/2006/relationships/hyperlink" Target="mailto:Braun@cira.colostate.edu" TargetMode="External"/><Relationship Id="rId1" Type="http://schemas.openxmlformats.org/officeDocument/2006/relationships/slideLayout" Target="../slideLayouts/slideLayout2.xml"/><Relationship Id="rId4" Type="http://schemas.openxmlformats.org/officeDocument/2006/relationships/hyperlink" Target="mailto:kristine.a.nelson@noaa.gov"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arl.noaa.gov/READY_traj_alaska.php" TargetMode="Externa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jpe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31.png"/><Relationship Id="rId11" Type="http://schemas.openxmlformats.org/officeDocument/2006/relationships/image" Target="../media/image36.jpeg"/><Relationship Id="rId5" Type="http://schemas.openxmlformats.org/officeDocument/2006/relationships/image" Target="../media/image30.jpeg"/><Relationship Id="rId10" Type="http://schemas.openxmlformats.org/officeDocument/2006/relationships/image" Target="../media/image35.jpeg"/><Relationship Id="rId4" Type="http://schemas.openxmlformats.org/officeDocument/2006/relationships/image" Target="../media/image29.png"/><Relationship Id="rId9" Type="http://schemas.openxmlformats.org/officeDocument/2006/relationships/image" Target="../media/image34.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hyperlink" Target="http://www.avo.alaska.edu/"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hyperlink" Target="http://www.arh.noaa.gov/" TargetMode="Externa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hyperlink" Target="http://puff.images.alaska.edu/Redoubt_webpage/Puff_redoubt_ash.shtml" TargetMode="Externa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9.xml"/><Relationship Id="rId1" Type="http://schemas.openxmlformats.org/officeDocument/2006/relationships/slideLayout" Target="../slideLayouts/slideLayout4.xml"/><Relationship Id="rId4" Type="http://schemas.openxmlformats.org/officeDocument/2006/relationships/image" Target="../media/image56.jpeg"/></Relationships>
</file>

<file path=ppt/slides/_rels/slide8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73.xml"/><Relationship Id="rId1" Type="http://schemas.openxmlformats.org/officeDocument/2006/relationships/slideLayout" Target="../slideLayouts/slideLayout6.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gif"/></Relationships>
</file>

<file path=ppt/slides/_rels/slide9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2000" r="-12000"/>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533400"/>
            <a:ext cx="7848600" cy="2362200"/>
          </a:xfrm>
        </p:spPr>
        <p:txBody>
          <a:bodyPr>
            <a:normAutofit/>
          </a:bodyPr>
          <a:lstStyle/>
          <a:p>
            <a:pPr eaLnBrk="1" fontAlgn="auto" hangingPunct="1">
              <a:spcAft>
                <a:spcPts val="0"/>
              </a:spcAft>
              <a:defRPr/>
            </a:pPr>
            <a:r>
              <a:rPr lang="en-US" dirty="0" smtClean="0">
                <a:solidFill>
                  <a:srgbClr val="C00000"/>
                </a:solidFill>
              </a:rPr>
              <a:t>Volcanoes  and Volcanic Ash</a:t>
            </a:r>
            <a:br>
              <a:rPr lang="en-US" dirty="0" smtClean="0">
                <a:solidFill>
                  <a:srgbClr val="C00000"/>
                </a:solidFill>
              </a:rPr>
            </a:br>
            <a:r>
              <a:rPr lang="en-US" sz="3600" dirty="0" smtClean="0">
                <a:solidFill>
                  <a:srgbClr val="C00000"/>
                </a:solidFill>
              </a:rPr>
              <a:t>Part 2</a:t>
            </a:r>
          </a:p>
        </p:txBody>
      </p:sp>
      <p:sp>
        <p:nvSpPr>
          <p:cNvPr id="3075" name="Rectangle 3"/>
          <p:cNvSpPr>
            <a:spLocks noGrp="1" noChangeArrowheads="1"/>
          </p:cNvSpPr>
          <p:nvPr>
            <p:ph type="subTitle" idx="1"/>
          </p:nvPr>
        </p:nvSpPr>
        <p:spPr>
          <a:xfrm>
            <a:off x="152400" y="2971800"/>
            <a:ext cx="8839200" cy="2819400"/>
          </a:xfrm>
        </p:spPr>
        <p:txBody>
          <a:bodyPr/>
          <a:lstStyle/>
          <a:p>
            <a:pPr eaLnBrk="1" hangingPunct="1"/>
            <a:r>
              <a:rPr lang="en-US" dirty="0" smtClean="0"/>
              <a:t>By</a:t>
            </a:r>
          </a:p>
          <a:p>
            <a:pPr eaLnBrk="1" hangingPunct="1"/>
            <a:r>
              <a:rPr lang="en-US" dirty="0" smtClean="0"/>
              <a:t>Jeff Braun (CIRA/</a:t>
            </a:r>
            <a:r>
              <a:rPr lang="en-US" dirty="0" err="1" smtClean="0"/>
              <a:t>SHyMet</a:t>
            </a:r>
            <a:r>
              <a:rPr lang="en-US" dirty="0" smtClean="0"/>
              <a:t>/VISIT) and </a:t>
            </a:r>
          </a:p>
          <a:p>
            <a:pPr eaLnBrk="1" hangingPunct="1"/>
            <a:r>
              <a:rPr lang="en-US" dirty="0" smtClean="0"/>
              <a:t>Jeff Osiensky (ESSD/NWS Alaska Region)</a:t>
            </a:r>
          </a:p>
          <a:p>
            <a:pPr eaLnBrk="1" hangingPunct="1"/>
            <a:r>
              <a:rPr lang="en-US" sz="2000" dirty="0" smtClean="0"/>
              <a:t>Also Contributing:</a:t>
            </a:r>
          </a:p>
          <a:p>
            <a:pPr eaLnBrk="1" hangingPunct="1"/>
            <a:r>
              <a:rPr lang="en-US" sz="2400" dirty="0" smtClean="0"/>
              <a:t>Tony Hall (NWS AR), Kristine Nelson (NWS AR) , Bernie Connell (CIRA/</a:t>
            </a:r>
            <a:r>
              <a:rPr lang="en-US" sz="2400" dirty="0" err="1" smtClean="0"/>
              <a:t>SHyMet</a:t>
            </a:r>
            <a:r>
              <a:rPr lang="en-US" sz="2400" dirty="0" smtClean="0"/>
              <a:t>), and Christina Neal  USGS/AVO </a:t>
            </a:r>
          </a:p>
          <a:p>
            <a:pPr eaLnBrk="1" hangingPunct="1"/>
            <a:endParaRPr lang="en-US" dirty="0" smtClean="0"/>
          </a:p>
        </p:txBody>
      </p:sp>
      <p:sp>
        <p:nvSpPr>
          <p:cNvPr id="3076" name="TextBox 4"/>
          <p:cNvSpPr txBox="1">
            <a:spLocks noChangeArrowheads="1"/>
          </p:cNvSpPr>
          <p:nvPr/>
        </p:nvSpPr>
        <p:spPr bwMode="auto">
          <a:xfrm>
            <a:off x="0" y="6611938"/>
            <a:ext cx="5791200" cy="246062"/>
          </a:xfrm>
          <a:prstGeom prst="rect">
            <a:avLst/>
          </a:prstGeom>
          <a:noFill/>
          <a:ln w="9525">
            <a:noFill/>
            <a:miter lim="800000"/>
            <a:headEnd/>
            <a:tailEnd/>
          </a:ln>
        </p:spPr>
        <p:txBody>
          <a:bodyPr>
            <a:spAutoFit/>
          </a:bodyPr>
          <a:lstStyle/>
          <a:p>
            <a:pPr eaLnBrk="0" fontAlgn="base" hangingPunct="0">
              <a:spcBef>
                <a:spcPct val="0"/>
              </a:spcBef>
              <a:spcAft>
                <a:spcPct val="0"/>
              </a:spcAft>
            </a:pPr>
            <a:r>
              <a:rPr lang="en-US" sz="1000" dirty="0">
                <a:solidFill>
                  <a:prstClr val="white"/>
                </a:solidFill>
                <a:latin typeface="Times" pitchFamily="18" charset="0"/>
              </a:rPr>
              <a:t>Photo Courtesy  of </a:t>
            </a:r>
            <a:r>
              <a:rPr lang="en-US" sz="1000" dirty="0" smtClean="0">
                <a:solidFill>
                  <a:prstClr val="white"/>
                </a:solidFill>
                <a:latin typeface="Times" pitchFamily="18" charset="0"/>
              </a:rPr>
              <a:t> Christina Neal – Redoubt , April 4, 2009</a:t>
            </a:r>
            <a:endParaRPr lang="en-US" sz="1000" dirty="0">
              <a:solidFill>
                <a:prstClr val="white"/>
              </a:solidFill>
              <a:latin typeface="Times"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p:txBody>
          <a:bodyPr/>
          <a:lstStyle/>
          <a:p>
            <a:pPr eaLnBrk="1" hangingPunct="1">
              <a:defRPr/>
            </a:pPr>
            <a:r>
              <a:rPr lang="en-US" dirty="0" smtClean="0">
                <a:solidFill>
                  <a:srgbClr val="C00000"/>
                </a:solidFill>
                <a:effectLst>
                  <a:outerShdw blurRad="38100" dist="38100" dir="2700000" algn="tl">
                    <a:srgbClr val="000000">
                      <a:alpha val="43137"/>
                    </a:srgbClr>
                  </a:outerShdw>
                </a:effectLst>
              </a:rPr>
              <a:t>Recent History…continued</a:t>
            </a:r>
          </a:p>
        </p:txBody>
      </p:sp>
      <p:sp>
        <p:nvSpPr>
          <p:cNvPr id="204803" name="Rectangle 3"/>
          <p:cNvSpPr>
            <a:spLocks noGrp="1" noChangeArrowheads="1"/>
          </p:cNvSpPr>
          <p:nvPr>
            <p:ph type="body" idx="1"/>
          </p:nvPr>
        </p:nvSpPr>
        <p:spPr>
          <a:xfrm>
            <a:off x="381000" y="1524000"/>
            <a:ext cx="8382000" cy="4800600"/>
          </a:xfrm>
        </p:spPr>
        <p:txBody>
          <a:bodyPr/>
          <a:lstStyle/>
          <a:p>
            <a:pPr eaLnBrk="1" hangingPunct="1">
              <a:lnSpc>
                <a:spcPct val="80000"/>
              </a:lnSpc>
              <a:buFontTx/>
              <a:buChar char="•"/>
              <a:defRPr/>
            </a:pPr>
            <a:r>
              <a:rPr lang="en-US" sz="2000" dirty="0" smtClean="0">
                <a:solidFill>
                  <a:schemeClr val="bg1"/>
                </a:solidFill>
              </a:rPr>
              <a:t>1109z Sunday January 25, 2009 – AVO raised aviation color code to ORANGE and alert level to WATCH.  AVO began 24/7 staffing.</a:t>
            </a:r>
          </a:p>
          <a:p>
            <a:pPr eaLnBrk="1" hangingPunct="1">
              <a:lnSpc>
                <a:spcPct val="80000"/>
              </a:lnSpc>
              <a:buFontTx/>
              <a:buChar char="•"/>
              <a:defRPr/>
            </a:pPr>
            <a:endParaRPr lang="en-US" sz="2000" dirty="0" smtClean="0">
              <a:solidFill>
                <a:schemeClr val="bg1"/>
              </a:solidFill>
            </a:endParaRPr>
          </a:p>
          <a:p>
            <a:pPr eaLnBrk="1" hangingPunct="1">
              <a:lnSpc>
                <a:spcPct val="80000"/>
              </a:lnSpc>
              <a:buFontTx/>
              <a:buChar char="•"/>
              <a:defRPr/>
            </a:pPr>
            <a:r>
              <a:rPr lang="en-US" sz="2000" dirty="0" smtClean="0">
                <a:solidFill>
                  <a:schemeClr val="bg1"/>
                </a:solidFill>
              </a:rPr>
              <a:t>Seismicity began to decline at ~1430z Sunday January 25, 2009 – however still well above background levels</a:t>
            </a:r>
          </a:p>
          <a:p>
            <a:pPr eaLnBrk="1" hangingPunct="1">
              <a:lnSpc>
                <a:spcPct val="80000"/>
              </a:lnSpc>
              <a:buFontTx/>
              <a:buChar char="•"/>
              <a:defRPr/>
            </a:pPr>
            <a:endParaRPr lang="en-US" sz="2000" dirty="0" smtClean="0">
              <a:solidFill>
                <a:schemeClr val="bg1"/>
              </a:solidFill>
            </a:endParaRPr>
          </a:p>
          <a:p>
            <a:pPr eaLnBrk="1" hangingPunct="1">
              <a:lnSpc>
                <a:spcPct val="80000"/>
              </a:lnSpc>
              <a:buFontTx/>
              <a:buChar char="•"/>
              <a:defRPr/>
            </a:pPr>
            <a:r>
              <a:rPr lang="en-US" sz="2000" dirty="0" smtClean="0">
                <a:solidFill>
                  <a:schemeClr val="bg1"/>
                </a:solidFill>
              </a:rPr>
              <a:t>AVO conducted an </a:t>
            </a:r>
            <a:r>
              <a:rPr lang="en-US" sz="2000" dirty="0" err="1" smtClean="0">
                <a:solidFill>
                  <a:schemeClr val="bg1"/>
                </a:solidFill>
              </a:rPr>
              <a:t>overflight</a:t>
            </a:r>
            <a:r>
              <a:rPr lang="en-US" sz="2000" dirty="0" smtClean="0">
                <a:solidFill>
                  <a:schemeClr val="bg1"/>
                </a:solidFill>
              </a:rPr>
              <a:t> of the volcano on Sunday afternoon January 25, 2009 and observations confirm that an eruption has not occurred. Increased steaming through previously observed sources in the snow and ice cover were seen and sulfur gas emissions were noted. There was no significant disruption of the glacial ice, nor any apparent increased water discharge down the Drift River.  Another </a:t>
            </a:r>
            <a:r>
              <a:rPr lang="en-US" sz="2000" dirty="0" err="1" smtClean="0">
                <a:solidFill>
                  <a:schemeClr val="bg1"/>
                </a:solidFill>
              </a:rPr>
              <a:t>overflight</a:t>
            </a:r>
            <a:r>
              <a:rPr lang="en-US" sz="2000" dirty="0" smtClean="0">
                <a:solidFill>
                  <a:schemeClr val="bg1"/>
                </a:solidFill>
              </a:rPr>
              <a:t> will be schedule later this week.</a:t>
            </a:r>
          </a:p>
          <a:p>
            <a:pPr eaLnBrk="1" hangingPunct="1">
              <a:lnSpc>
                <a:spcPct val="80000"/>
              </a:lnSpc>
              <a:buFontTx/>
              <a:buChar char="•"/>
              <a:defRPr/>
            </a:pPr>
            <a:endParaRPr lang="en-US" sz="1400" dirty="0" smtClean="0"/>
          </a:p>
          <a:p>
            <a:pPr eaLnBrk="1" hangingPunct="1">
              <a:lnSpc>
                <a:spcPct val="80000"/>
              </a:lnSpc>
              <a:buFontTx/>
              <a:buChar char="•"/>
              <a:defRPr/>
            </a:pPr>
            <a:r>
              <a:rPr lang="en-US" sz="2000" dirty="0" smtClean="0">
                <a:solidFill>
                  <a:schemeClr val="bg1"/>
                </a:solidFill>
              </a:rPr>
              <a:t>AVO dropped the alert level back to YELLOW/ADVISORY on March 10, 2009, after six weeks of little change.</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100</a:t>
            </a:fld>
            <a:endParaRPr lang="en-US">
              <a:solidFill>
                <a:prstClr val="white">
                  <a:shade val="50000"/>
                </a:prstClr>
              </a:solidFill>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What was Found</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143000"/>
            <a:ext cx="8229600" cy="5165725"/>
          </a:xfrm>
        </p:spPr>
        <p:txBody>
          <a:bodyPr/>
          <a:lstStyle/>
          <a:p>
            <a:r>
              <a:rPr lang="en-US" dirty="0" smtClean="0">
                <a:solidFill>
                  <a:schemeClr val="bg1"/>
                </a:solidFill>
              </a:rPr>
              <a:t>Overview/Conclusions of the Conference</a:t>
            </a:r>
          </a:p>
          <a:p>
            <a:pPr lvl="1"/>
            <a:r>
              <a:rPr lang="en-US" dirty="0" smtClean="0">
                <a:solidFill>
                  <a:schemeClr val="bg1"/>
                </a:solidFill>
              </a:rPr>
              <a:t>The response to the volcanic ash situation varied greatly among the authorities in European states and was confusing.</a:t>
            </a:r>
          </a:p>
          <a:p>
            <a:pPr lvl="1"/>
            <a:r>
              <a:rPr lang="en-US" dirty="0" smtClean="0">
                <a:solidFill>
                  <a:schemeClr val="bg1"/>
                </a:solidFill>
              </a:rPr>
              <a:t>Representatives of the airline industry sharply criticized the way in which governments had handled this situation.  The airline industry wanted to be able to take on the responsibility of fly/no-fly.</a:t>
            </a:r>
          </a:p>
          <a:p>
            <a:pPr lvl="1"/>
            <a:r>
              <a:rPr lang="en-US" dirty="0" smtClean="0">
                <a:solidFill>
                  <a:schemeClr val="bg1"/>
                </a:solidFill>
              </a:rPr>
              <a:t>Agreement among the attendees for the need of thoroughly reviewing and improving all aspects of the complex system that is currently in place in order to respond to the impact of volcanic eruptions.</a:t>
            </a:r>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101</a:t>
            </a:fld>
            <a:endParaRPr lang="en-US">
              <a:solidFill>
                <a:prstClr val="white">
                  <a:shade val="50000"/>
                </a:prstClr>
              </a:solidFill>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The Alaska Aviation and Volcanic Ash Workshop</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dirty="0" smtClean="0">
                <a:solidFill>
                  <a:schemeClr val="bg1"/>
                </a:solidFill>
              </a:rPr>
              <a:t>Summary and Conclusions here</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102</a:t>
            </a:fld>
            <a:endParaRPr lang="en-US">
              <a:solidFill>
                <a:prstClr val="white">
                  <a:shade val="50000"/>
                </a:prstClr>
              </a:solidFill>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229600" cy="1143000"/>
          </a:xfrm>
        </p:spPr>
        <p:txBody>
          <a:bodyPr>
            <a:normAutofit/>
          </a:bodyPr>
          <a:lstStyle/>
          <a:p>
            <a:r>
              <a:rPr lang="en-US" dirty="0" smtClean="0">
                <a:solidFill>
                  <a:srgbClr val="C00000"/>
                </a:solidFill>
              </a:rPr>
              <a:t>Back to the Future</a:t>
            </a:r>
            <a:endParaRPr lang="en-US" dirty="0">
              <a:solidFill>
                <a:srgbClr val="C000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10/25/2010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103</a:t>
            </a:fld>
            <a:endParaRPr lang="en-US">
              <a:solidFill>
                <a:prstClr val="white">
                  <a:shade val="50000"/>
                </a:prstClr>
              </a:solidFill>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000" dirty="0" smtClean="0">
                <a:solidFill>
                  <a:srgbClr val="C00000"/>
                </a:solidFill>
              </a:rPr>
              <a:t>IC4D</a:t>
            </a:r>
            <a:endParaRPr lang="en-US" sz="6000" dirty="0">
              <a:solidFill>
                <a:srgbClr val="C00000"/>
              </a:solidFill>
            </a:endParaRPr>
          </a:p>
        </p:txBody>
      </p:sp>
      <p:sp>
        <p:nvSpPr>
          <p:cNvPr id="5" name="Subtitle 4"/>
          <p:cNvSpPr>
            <a:spLocks noGrp="1"/>
          </p:cNvSpPr>
          <p:nvPr>
            <p:ph type="subTitle" idx="1"/>
          </p:nvPr>
        </p:nvSpPr>
        <p:spPr/>
        <p:txBody>
          <a:bodyPr/>
          <a:lstStyle/>
          <a:p>
            <a:r>
              <a:rPr lang="en-US" sz="2000" b="1" dirty="0" smtClean="0">
                <a:solidFill>
                  <a:srgbClr val="C00000"/>
                </a:solidFill>
                <a:effectLst>
                  <a:outerShdw blurRad="38100" dist="38100" dir="2700000" algn="tl">
                    <a:srgbClr val="000000">
                      <a:alpha val="43137"/>
                    </a:srgbClr>
                  </a:outerShdw>
                </a:effectLst>
              </a:rPr>
              <a:t>Interactive Calibration in 4 Dimensions</a:t>
            </a:r>
          </a:p>
          <a:p>
            <a:endParaRPr lang="en-US" dirty="0" smtClean="0">
              <a:solidFill>
                <a:schemeClr val="bg1"/>
              </a:solidFill>
            </a:endParaRPr>
          </a:p>
          <a:p>
            <a:r>
              <a:rPr lang="en-US" b="1" dirty="0" smtClean="0">
                <a:solidFill>
                  <a:schemeClr val="bg1"/>
                </a:solidFill>
              </a:rPr>
              <a:t>A new tool for producing four dimensional aviation forecasts</a:t>
            </a:r>
            <a:endParaRPr lang="en-US" b="1" dirty="0">
              <a:solidFill>
                <a:schemeClr val="bg1"/>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10/25/2010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104</a:t>
            </a:fld>
            <a:endParaRPr lang="en-US">
              <a:solidFill>
                <a:prstClr val="white">
                  <a:shade val="50000"/>
                </a:prstClr>
              </a:solidFill>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IC4D – What Does it Do?</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28600" y="1143000"/>
            <a:ext cx="8686800" cy="5410200"/>
          </a:xfrm>
        </p:spPr>
        <p:txBody>
          <a:bodyPr/>
          <a:lstStyle/>
          <a:p>
            <a:r>
              <a:rPr lang="en-US" dirty="0" smtClean="0">
                <a:solidFill>
                  <a:schemeClr val="bg1"/>
                </a:solidFill>
              </a:rPr>
              <a:t>IC4D will allow for the creation of aviation forecasts as fully gridded forecasts - analogous to the Graphical Forecast Editor (GFE) now being used for public weather forecasts.</a:t>
            </a:r>
          </a:p>
          <a:p>
            <a:r>
              <a:rPr lang="en-US" dirty="0" smtClean="0">
                <a:solidFill>
                  <a:schemeClr val="bg1"/>
                </a:solidFill>
              </a:rPr>
              <a:t>IC4D will generate aviation forecasts across the full volume of air space from the surface to jet level flight altitudes at prescribed time intervals.</a:t>
            </a:r>
          </a:p>
          <a:p>
            <a:r>
              <a:rPr lang="en-US" dirty="0" smtClean="0">
                <a:solidFill>
                  <a:schemeClr val="bg1"/>
                </a:solidFill>
              </a:rPr>
              <a:t>IC4D has full four dimensional display capabilities (3 in space plus time), and allows manipulation of fields in four dimensions in a meteorologically consistent manner.</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105</a:t>
            </a:fld>
            <a:endParaRPr lang="en-US">
              <a:solidFill>
                <a:prstClr val="white">
                  <a:shade val="50000"/>
                </a:prstClr>
              </a:solidFill>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a:xfrm>
            <a:off x="457200" y="152400"/>
            <a:ext cx="8229600" cy="865187"/>
          </a:xfrm>
          <a:ln/>
        </p:spPr>
        <p:txBody>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solidFill>
                  <a:srgbClr val="C00000"/>
                </a:solidFill>
                <a:effectLst>
                  <a:outerShdw blurRad="38100" dist="38100" dir="2700000" algn="tl">
                    <a:srgbClr val="000000">
                      <a:alpha val="43137"/>
                    </a:srgbClr>
                  </a:outerShdw>
                </a:effectLst>
              </a:rPr>
              <a:t>IC4D - Overview</a:t>
            </a:r>
          </a:p>
        </p:txBody>
      </p:sp>
      <p:sp>
        <p:nvSpPr>
          <p:cNvPr id="4098" name="Text Box 2"/>
          <p:cNvSpPr txBox="1">
            <a:spLocks noChangeArrowheads="1"/>
          </p:cNvSpPr>
          <p:nvPr/>
        </p:nvSpPr>
        <p:spPr bwMode="auto">
          <a:xfrm rot="10800000" flipV="1">
            <a:off x="609600" y="6019800"/>
            <a:ext cx="6172200" cy="371513"/>
          </a:xfrm>
          <a:prstGeom prst="rect">
            <a:avLst/>
          </a:prstGeom>
          <a:noFill/>
          <a:ln w="9525">
            <a:noFill/>
            <a:round/>
            <a:headEnd/>
            <a:tailEnd/>
          </a:ln>
          <a:effectLst/>
        </p:spPr>
        <p:txBody>
          <a:bodyPr wrap="square" lIns="90000" tIns="46800" rIns="90000" bIns="46800">
            <a:spAutoFit/>
          </a:bodyPr>
          <a:lstStyle/>
          <a:p>
            <a:pPr>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solidFill>
                  <a:srgbClr val="000000"/>
                </a:solidFill>
              </a:rPr>
              <a:t> </a:t>
            </a:r>
            <a:r>
              <a:rPr lang="en-GB" sz="1600" dirty="0">
                <a:solidFill>
                  <a:srgbClr val="000000"/>
                </a:solidFill>
              </a:rPr>
              <a:t>The IC4D client application is a modified version of the GFE. </a:t>
            </a:r>
          </a:p>
        </p:txBody>
      </p:sp>
      <p:pic>
        <p:nvPicPr>
          <p:cNvPr id="4099" name="Picture 3"/>
          <p:cNvPicPr>
            <a:picLocks noChangeAspect="1" noChangeArrowheads="1"/>
          </p:cNvPicPr>
          <p:nvPr/>
        </p:nvPicPr>
        <p:blipFill>
          <a:blip r:embed="rId3" cstate="print"/>
          <a:srcRect/>
          <a:stretch>
            <a:fillRect/>
          </a:stretch>
        </p:blipFill>
        <p:spPr bwMode="auto">
          <a:xfrm>
            <a:off x="609600" y="990600"/>
            <a:ext cx="7848600" cy="4876800"/>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a:xfrm>
            <a:off x="457200" y="277813"/>
            <a:ext cx="8229600" cy="1139825"/>
          </a:xfrm>
          <a:ln/>
        </p:spPr>
        <p:txBody>
          <a:bodyPr>
            <a:norm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4400" b="1" dirty="0" smtClean="0">
                <a:solidFill>
                  <a:srgbClr val="C00000"/>
                </a:solidFill>
                <a:effectLst>
                  <a:outerShdw blurRad="38100" dist="38100" dir="2700000" algn="tl">
                    <a:srgbClr val="000000">
                      <a:alpha val="43137"/>
                    </a:srgbClr>
                  </a:outerShdw>
                </a:effectLst>
              </a:rPr>
              <a:t>IC4D </a:t>
            </a:r>
            <a:endParaRPr lang="en-GB" sz="4400" b="1" dirty="0">
              <a:solidFill>
                <a:srgbClr val="C00000"/>
              </a:solidFill>
              <a:effectLst>
                <a:outerShdw blurRad="38100" dist="38100" dir="2700000" algn="tl">
                  <a:srgbClr val="000000">
                    <a:alpha val="43137"/>
                  </a:srgbClr>
                </a:outerShdw>
              </a:effectLst>
            </a:endParaRPr>
          </a:p>
        </p:txBody>
      </p:sp>
      <p:sp>
        <p:nvSpPr>
          <p:cNvPr id="5122" name="Rectangle 2"/>
          <p:cNvSpPr>
            <a:spLocks noGrp="1" noChangeArrowheads="1"/>
          </p:cNvSpPr>
          <p:nvPr>
            <p:ph type="body" idx="1"/>
          </p:nvPr>
        </p:nvSpPr>
        <p:spPr>
          <a:xfrm>
            <a:off x="457200" y="1905000"/>
            <a:ext cx="8229600" cy="4114800"/>
          </a:xfrm>
          <a:ln/>
        </p:spPr>
        <p:txBody>
          <a:bodyPr/>
          <a:lstStyle/>
          <a:p>
            <a:pPr>
              <a:lnSpc>
                <a:spcPct val="9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Not your basic WFO GFE-but a modified version of it…4 dimensional with editable parameters </a:t>
            </a:r>
          </a:p>
          <a:p>
            <a:pPr>
              <a:lnSpc>
                <a:spcPct val="9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Based more on providing Forecaster improved guidance instead of model generated forecasts</a:t>
            </a:r>
          </a:p>
          <a:p>
            <a:pPr>
              <a:lnSpc>
                <a:spcPct val="9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It's more forecaster based than product driven</a:t>
            </a:r>
          </a:p>
          <a:p>
            <a:pPr>
              <a:lnSpc>
                <a:spcPct val="9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Used to produce high resolution digital  aviation forecasts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a:xfrm>
            <a:off x="457200" y="277813"/>
            <a:ext cx="8229600" cy="1139825"/>
          </a:xfrm>
          <a:ln/>
        </p:spPr>
        <p:txBody>
          <a:bodyPr>
            <a:norm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4400" b="1" dirty="0">
                <a:solidFill>
                  <a:srgbClr val="C00000"/>
                </a:solidFill>
                <a:effectLst>
                  <a:outerShdw blurRad="38100" dist="38100" dir="2700000" algn="tl">
                    <a:srgbClr val="000000">
                      <a:alpha val="43137"/>
                    </a:srgbClr>
                  </a:outerShdw>
                </a:effectLst>
              </a:rPr>
              <a:t>Why </a:t>
            </a:r>
            <a:r>
              <a:rPr lang="en-GB" sz="4400" b="1" dirty="0" smtClean="0">
                <a:solidFill>
                  <a:srgbClr val="C00000"/>
                </a:solidFill>
                <a:effectLst>
                  <a:outerShdw blurRad="38100" dist="38100" dir="2700000" algn="tl">
                    <a:srgbClr val="000000">
                      <a:alpha val="43137"/>
                    </a:srgbClr>
                  </a:outerShdw>
                </a:effectLst>
              </a:rPr>
              <a:t>IC4D?</a:t>
            </a:r>
            <a:endParaRPr lang="en-GB" sz="4400" b="1" dirty="0">
              <a:solidFill>
                <a:srgbClr val="C00000"/>
              </a:solidFill>
              <a:effectLst>
                <a:outerShdw blurRad="38100" dist="38100" dir="2700000" algn="tl">
                  <a:srgbClr val="000000">
                    <a:alpha val="43137"/>
                  </a:srgbClr>
                </a:outerShdw>
              </a:effectLst>
            </a:endParaRPr>
          </a:p>
        </p:txBody>
      </p:sp>
      <p:sp>
        <p:nvSpPr>
          <p:cNvPr id="6146" name="Rectangle 2"/>
          <p:cNvSpPr>
            <a:spLocks noGrp="1" noChangeArrowheads="1"/>
          </p:cNvSpPr>
          <p:nvPr>
            <p:ph type="body" idx="1"/>
          </p:nvPr>
        </p:nvSpPr>
        <p:spPr>
          <a:xfrm>
            <a:off x="457200" y="1600200"/>
            <a:ext cx="8229600" cy="4530725"/>
          </a:xfrm>
          <a:ln/>
        </p:spPr>
        <p:txBody>
          <a:bodyPr/>
          <a:lstStyle/>
          <a:p>
            <a:pPr>
              <a:spcBef>
                <a:spcPts val="7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solidFill>
                  <a:schemeClr val="bg1"/>
                </a:solidFill>
              </a:rPr>
              <a:t>Important for many reasons to move into the modern-digital-database world…including verification activities. </a:t>
            </a:r>
          </a:p>
          <a:p>
            <a:pPr>
              <a:spcBef>
                <a:spcPts val="7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solidFill>
                  <a:schemeClr val="bg1"/>
                </a:solidFill>
              </a:rPr>
              <a:t>Brings the AAWU into the gridded forecast concept. </a:t>
            </a:r>
          </a:p>
          <a:p>
            <a:pPr>
              <a:spcBef>
                <a:spcPts val="7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solidFill>
                  <a:schemeClr val="bg1"/>
                </a:solidFill>
              </a:rPr>
              <a:t>For aviation…the current WFO graphics do not fully address aviation needs.</a:t>
            </a:r>
          </a:p>
          <a:p>
            <a:pPr>
              <a:spcBef>
                <a:spcPts val="7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solidFill>
                  <a:schemeClr val="bg1"/>
                </a:solidFill>
              </a:rPr>
              <a:t>Users are requiring better graphical products.</a:t>
            </a:r>
          </a:p>
          <a:p>
            <a:pPr>
              <a:spcBef>
                <a:spcPts val="7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solidFill>
                  <a:schemeClr val="bg1"/>
                </a:solidFill>
              </a:rPr>
              <a:t>A picture is worth a 1000 words to briefings.</a:t>
            </a:r>
          </a:p>
          <a:p>
            <a:pPr>
              <a:spcBef>
                <a:spcPts val="7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solidFill>
                  <a:schemeClr val="bg1"/>
                </a:solidFill>
              </a:rPr>
              <a:t>VAA graphics can be produced from </a:t>
            </a:r>
            <a:r>
              <a:rPr lang="en-GB" sz="2400" dirty="0" err="1">
                <a:solidFill>
                  <a:schemeClr val="bg1"/>
                </a:solidFill>
              </a:rPr>
              <a:t>Hy</a:t>
            </a:r>
            <a:r>
              <a:rPr lang="en-GB" sz="2400" dirty="0">
                <a:solidFill>
                  <a:schemeClr val="bg1"/>
                </a:solidFill>
              </a:rPr>
              <a:t>-Split and Puff (currently not available).</a:t>
            </a:r>
          </a:p>
          <a:p>
            <a:pPr>
              <a:spcBef>
                <a:spcPts val="7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solidFill>
                  <a:schemeClr val="bg1"/>
                </a:solidFill>
              </a:rPr>
              <a:t>Output types compatible with multiple users systems. </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Grp="1" noChangeArrowheads="1"/>
          </p:cNvSpPr>
          <p:nvPr>
            <p:ph type="title"/>
          </p:nvPr>
        </p:nvSpPr>
        <p:spPr>
          <a:xfrm>
            <a:off x="457200" y="277813"/>
            <a:ext cx="8229600" cy="1139825"/>
          </a:xfrm>
          <a:ln/>
        </p:spPr>
        <p:txBody>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b="1" dirty="0">
                <a:solidFill>
                  <a:srgbClr val="C00000"/>
                </a:solidFill>
                <a:effectLst>
                  <a:outerShdw blurRad="38100" dist="38100" dir="2700000" algn="tl">
                    <a:srgbClr val="000000">
                      <a:alpha val="43137"/>
                    </a:srgbClr>
                  </a:outerShdw>
                </a:effectLst>
              </a:rPr>
              <a:t>AAWU </a:t>
            </a:r>
            <a:r>
              <a:rPr lang="en-GB" b="1" dirty="0" smtClean="0">
                <a:solidFill>
                  <a:srgbClr val="C00000"/>
                </a:solidFill>
                <a:effectLst>
                  <a:outerShdw blurRad="38100" dist="38100" dir="2700000" algn="tl">
                    <a:srgbClr val="000000">
                      <a:alpha val="43137"/>
                    </a:srgbClr>
                  </a:outerShdw>
                </a:effectLst>
              </a:rPr>
              <a:t>Grids Will Produce:</a:t>
            </a:r>
            <a:endParaRPr lang="en-GB" b="1" dirty="0">
              <a:solidFill>
                <a:srgbClr val="C00000"/>
              </a:solidFill>
              <a:effectLst>
                <a:outerShdw blurRad="38100" dist="38100" dir="2700000" algn="tl">
                  <a:srgbClr val="000000">
                    <a:alpha val="43137"/>
                  </a:srgbClr>
                </a:outerShdw>
              </a:effectLst>
            </a:endParaRPr>
          </a:p>
        </p:txBody>
      </p:sp>
      <p:sp>
        <p:nvSpPr>
          <p:cNvPr id="7170" name="Rectangle 2"/>
          <p:cNvSpPr>
            <a:spLocks noGrp="1" noChangeArrowheads="1"/>
          </p:cNvSpPr>
          <p:nvPr>
            <p:ph type="body" idx="1"/>
          </p:nvPr>
        </p:nvSpPr>
        <p:spPr>
          <a:xfrm>
            <a:off x="457200" y="1600200"/>
            <a:ext cx="8229600" cy="4530725"/>
          </a:xfrm>
          <a:ln/>
        </p:spPr>
        <p:txBody>
          <a:bodyPr/>
          <a:lstStyle/>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Turbulence and Icing</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Upper Winds</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Freezing Levels</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Convection TCU/CB/TSRA</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b="1" dirty="0">
                <a:solidFill>
                  <a:srgbClr val="FFFF00"/>
                </a:solidFill>
              </a:rPr>
              <a:t>Volcanic Ash</a:t>
            </a:r>
            <a:r>
              <a:rPr lang="en-GB" dirty="0">
                <a:solidFill>
                  <a:schemeClr val="bg1"/>
                </a:solidFill>
              </a:rPr>
              <a:t>, Visibility restriction…</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Percent of Cloud Cover, Lowest Cig, Tops…</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MSLP coordination with WFO’s</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Numerous other guidance grids available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p:txBody>
          <a:bodyPr/>
          <a:lstStyle/>
          <a:p>
            <a:pPr eaLnBrk="1" hangingPunct="1">
              <a:defRPr/>
            </a:pPr>
            <a:r>
              <a:rPr lang="en-US" dirty="0" smtClean="0">
                <a:solidFill>
                  <a:srgbClr val="C00000"/>
                </a:solidFill>
                <a:effectLst>
                  <a:outerShdw blurRad="38100" dist="38100" dir="2700000" algn="tl">
                    <a:srgbClr val="000000">
                      <a:alpha val="43137"/>
                    </a:srgbClr>
                  </a:outerShdw>
                </a:effectLst>
              </a:rPr>
              <a:t>Earthquake Activity</a:t>
            </a:r>
          </a:p>
        </p:txBody>
      </p:sp>
      <p:sp>
        <p:nvSpPr>
          <p:cNvPr id="209923" name="Rectangle 3"/>
          <p:cNvSpPr>
            <a:spLocks noGrp="1" noChangeArrowheads="1"/>
          </p:cNvSpPr>
          <p:nvPr>
            <p:ph type="body" idx="1"/>
          </p:nvPr>
        </p:nvSpPr>
        <p:spPr/>
        <p:txBody>
          <a:bodyPr/>
          <a:lstStyle/>
          <a:p>
            <a:pPr eaLnBrk="1" hangingPunct="1">
              <a:buFontTx/>
              <a:buChar char="•"/>
              <a:defRPr/>
            </a:pPr>
            <a:r>
              <a:rPr lang="en-US" sz="1800" dirty="0" smtClean="0">
                <a:solidFill>
                  <a:schemeClr val="bg1"/>
                </a:solidFill>
              </a:rPr>
              <a:t>At 9:09 am (1809 UTC) on Saturday January 24, 2009 a 5.73 ML earthquake was located 76 miles S of Redoubt Volcano or 162 miles SW of ANC</a:t>
            </a:r>
          </a:p>
          <a:p>
            <a:pPr eaLnBrk="1" hangingPunct="1">
              <a:buFontTx/>
              <a:buChar char="•"/>
              <a:defRPr/>
            </a:pPr>
            <a:r>
              <a:rPr lang="en-US" sz="1800" dirty="0" smtClean="0">
                <a:solidFill>
                  <a:schemeClr val="bg1"/>
                </a:solidFill>
              </a:rPr>
              <a:t>Depth of 62 miles</a:t>
            </a:r>
          </a:p>
          <a:p>
            <a:pPr eaLnBrk="1" hangingPunct="1">
              <a:buFontTx/>
              <a:buChar char="•"/>
              <a:defRPr/>
            </a:pPr>
            <a:endParaRPr lang="en-US" sz="1800" dirty="0" smtClean="0"/>
          </a:p>
        </p:txBody>
      </p:sp>
      <p:pic>
        <p:nvPicPr>
          <p:cNvPr id="9220" name="Picture 4">
            <a:hlinkClick r:id="rId2"/>
          </p:cNvPr>
          <p:cNvPicPr>
            <a:picLocks noChangeAspect="1" noChangeArrowheads="1"/>
          </p:cNvPicPr>
          <p:nvPr/>
        </p:nvPicPr>
        <p:blipFill>
          <a:blip r:embed="rId3" cstate="print"/>
          <a:srcRect/>
          <a:stretch>
            <a:fillRect/>
          </a:stretch>
        </p:blipFill>
        <p:spPr bwMode="auto">
          <a:xfrm>
            <a:off x="3048000" y="2438400"/>
            <a:ext cx="3733800" cy="3733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Grp="1" noChangeArrowheads="1"/>
          </p:cNvSpPr>
          <p:nvPr>
            <p:ph type="title"/>
          </p:nvPr>
        </p:nvSpPr>
        <p:spPr>
          <a:xfrm>
            <a:off x="457200" y="0"/>
            <a:ext cx="8229600" cy="1139825"/>
          </a:xfrm>
          <a:ln/>
        </p:spPr>
        <p:txBody>
          <a:bodyPr>
            <a:noAutofit/>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3600" dirty="0" smtClean="0">
                <a:solidFill>
                  <a:srgbClr val="C00000"/>
                </a:solidFill>
                <a:effectLst>
                  <a:outerShdw blurRad="38100" dist="38100" dir="2700000" algn="tl">
                    <a:srgbClr val="000000">
                      <a:alpha val="43137"/>
                    </a:srgbClr>
                  </a:outerShdw>
                </a:effectLst>
              </a:rPr>
              <a:t>IC4D</a:t>
            </a:r>
            <a:r>
              <a:rPr lang="en-GB" sz="3600" dirty="0">
                <a:solidFill>
                  <a:srgbClr val="C00000"/>
                </a:solidFill>
                <a:effectLst>
                  <a:outerShdw blurRad="38100" dist="38100" dir="2700000" algn="tl">
                    <a:srgbClr val="000000">
                      <a:alpha val="43137"/>
                    </a:srgbClr>
                  </a:outerShdw>
                </a:effectLst>
              </a:rPr>
              <a:t/>
            </a:r>
            <a:br>
              <a:rPr lang="en-GB" sz="3600" dirty="0">
                <a:solidFill>
                  <a:srgbClr val="C00000"/>
                </a:solidFill>
                <a:effectLst>
                  <a:outerShdw blurRad="38100" dist="38100" dir="2700000" algn="tl">
                    <a:srgbClr val="000000">
                      <a:alpha val="43137"/>
                    </a:srgbClr>
                  </a:outerShdw>
                </a:effectLst>
              </a:rPr>
            </a:br>
            <a:r>
              <a:rPr lang="en-GB" sz="3600" dirty="0">
                <a:solidFill>
                  <a:srgbClr val="C00000"/>
                </a:solidFill>
                <a:effectLst>
                  <a:outerShdw blurRad="38100" dist="38100" dir="2700000" algn="tl">
                    <a:srgbClr val="000000">
                      <a:alpha val="43137"/>
                    </a:srgbClr>
                  </a:outerShdw>
                </a:effectLst>
              </a:rPr>
              <a:t>PUFF Model Guidance</a:t>
            </a:r>
          </a:p>
        </p:txBody>
      </p:sp>
      <p:grpSp>
        <p:nvGrpSpPr>
          <p:cNvPr id="2" name="Group 2"/>
          <p:cNvGrpSpPr>
            <a:grpSpLocks/>
          </p:cNvGrpSpPr>
          <p:nvPr/>
        </p:nvGrpSpPr>
        <p:grpSpPr bwMode="auto">
          <a:xfrm>
            <a:off x="1828801" y="1295400"/>
            <a:ext cx="7315200" cy="5334000"/>
            <a:chOff x="1536" y="768"/>
            <a:chExt cx="4047" cy="3051"/>
          </a:xfrm>
        </p:grpSpPr>
        <p:pic>
          <p:nvPicPr>
            <p:cNvPr id="36867" name="Picture 3"/>
            <p:cNvPicPr>
              <a:picLocks noChangeAspect="1" noChangeArrowheads="1"/>
            </p:cNvPicPr>
            <p:nvPr/>
          </p:nvPicPr>
          <p:blipFill>
            <a:blip r:embed="rId3" cstate="print"/>
            <a:srcRect/>
            <a:stretch>
              <a:fillRect/>
            </a:stretch>
          </p:blipFill>
          <p:spPr bwMode="auto">
            <a:xfrm>
              <a:off x="1536" y="768"/>
              <a:ext cx="4048" cy="3052"/>
            </a:xfrm>
            <a:prstGeom prst="rect">
              <a:avLst/>
            </a:prstGeom>
            <a:noFill/>
            <a:ln w="9525">
              <a:noFill/>
              <a:round/>
              <a:headEnd/>
              <a:tailEnd/>
            </a:ln>
            <a:effectLst/>
          </p:spPr>
        </p:pic>
        <p:pic>
          <p:nvPicPr>
            <p:cNvPr id="36868" name="Picture 4"/>
            <p:cNvPicPr>
              <a:picLocks noChangeAspect="1" noChangeArrowheads="1"/>
            </p:cNvPicPr>
            <p:nvPr/>
          </p:nvPicPr>
          <p:blipFill>
            <a:blip r:embed="rId4" cstate="print"/>
            <a:srcRect/>
            <a:stretch>
              <a:fillRect/>
            </a:stretch>
          </p:blipFill>
          <p:spPr bwMode="auto">
            <a:xfrm>
              <a:off x="3744" y="1152"/>
              <a:ext cx="1812" cy="1116"/>
            </a:xfrm>
            <a:prstGeom prst="rect">
              <a:avLst/>
            </a:prstGeom>
            <a:noFill/>
            <a:ln w="9525">
              <a:noFill/>
              <a:round/>
              <a:headEnd/>
              <a:tailEnd/>
            </a:ln>
            <a:effectLst/>
          </p:spPr>
        </p:pic>
      </p:grpSp>
      <p:sp>
        <p:nvSpPr>
          <p:cNvPr id="36869" name="Text Box 5"/>
          <p:cNvSpPr txBox="1">
            <a:spLocks noChangeArrowheads="1"/>
          </p:cNvSpPr>
          <p:nvPr/>
        </p:nvSpPr>
        <p:spPr bwMode="auto">
          <a:xfrm>
            <a:off x="0" y="1219200"/>
            <a:ext cx="1905000" cy="833178"/>
          </a:xfrm>
          <a:prstGeom prst="rect">
            <a:avLst/>
          </a:prstGeom>
          <a:noFill/>
          <a:ln w="9525">
            <a:noFill/>
            <a:round/>
            <a:headEnd/>
            <a:tailEnd/>
          </a:ln>
          <a:effectLst/>
        </p:spPr>
        <p:txBody>
          <a:bodyPr wrap="square" lIns="90000" tIns="46800" rIns="90000" bIns="46800">
            <a:spAutoFit/>
          </a:bodyPr>
          <a:lstStyle/>
          <a:p>
            <a:pPr>
              <a:spcBef>
                <a:spcPts val="750"/>
              </a:spcBef>
              <a:buClr>
                <a:srgbClr val="FF66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dirty="0">
                <a:solidFill>
                  <a:schemeClr val="bg1"/>
                </a:solidFill>
              </a:rPr>
              <a:t>Select “Puff Model-&gt;Specify options and run” to launch the PUFF model dialog</a:t>
            </a:r>
          </a:p>
        </p:txBody>
      </p:sp>
      <p:sp>
        <p:nvSpPr>
          <p:cNvPr id="36870" name="Line 6"/>
          <p:cNvSpPr>
            <a:spLocks noChangeShapeType="1"/>
          </p:cNvSpPr>
          <p:nvPr/>
        </p:nvSpPr>
        <p:spPr bwMode="auto">
          <a:xfrm>
            <a:off x="2133600" y="1447800"/>
            <a:ext cx="4953000" cy="1588"/>
          </a:xfrm>
          <a:prstGeom prst="line">
            <a:avLst/>
          </a:prstGeom>
          <a:noFill/>
          <a:ln w="19080">
            <a:solidFill>
              <a:srgbClr val="FF9900"/>
            </a:solidFill>
            <a:miter lim="800000"/>
            <a:headEnd/>
            <a:tailEnd type="triangle" w="med" len="med"/>
          </a:ln>
          <a:effectLst/>
        </p:spPr>
        <p:txBody>
          <a:bodyPr/>
          <a:lstStyle/>
          <a:p>
            <a:endParaRPr lang="en-US"/>
          </a:p>
        </p:txBody>
      </p:sp>
      <p:sp>
        <p:nvSpPr>
          <p:cNvPr id="36871" name="Text Box 7"/>
          <p:cNvSpPr txBox="1">
            <a:spLocks noChangeArrowheads="1"/>
          </p:cNvSpPr>
          <p:nvPr/>
        </p:nvSpPr>
        <p:spPr bwMode="auto">
          <a:xfrm>
            <a:off x="1" y="1981200"/>
            <a:ext cx="1905000" cy="4711163"/>
          </a:xfrm>
          <a:prstGeom prst="rect">
            <a:avLst/>
          </a:prstGeom>
          <a:noFill/>
          <a:ln w="9525">
            <a:noFill/>
            <a:round/>
            <a:headEnd/>
            <a:tailEnd/>
          </a:ln>
          <a:effectLst/>
        </p:spPr>
        <p:txBody>
          <a:bodyPr wrap="square" lIns="90000" tIns="46800" rIns="90000" bIns="46800">
            <a:spAutoFit/>
          </a:bodyPr>
          <a:lstStyle/>
          <a:p>
            <a:pPr>
              <a:buClr>
                <a:srgbClr val="FF6600"/>
              </a:buClr>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dirty="0">
                <a:solidFill>
                  <a:srgbClr val="FF6600"/>
                </a:solidFill>
              </a:rPr>
              <a:t> </a:t>
            </a:r>
            <a:r>
              <a:rPr lang="en-GB" sz="1200" dirty="0">
                <a:solidFill>
                  <a:schemeClr val="bg1"/>
                </a:solidFill>
              </a:rPr>
              <a:t>The PUFF model can be launched from within the IC4D.</a:t>
            </a:r>
          </a:p>
          <a:p>
            <a:pPr>
              <a:buClr>
                <a:srgbClr val="FF66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sz="1200" dirty="0">
              <a:solidFill>
                <a:schemeClr val="bg1"/>
              </a:solidFill>
            </a:endParaRPr>
          </a:p>
          <a:p>
            <a:pPr>
              <a:buClr>
                <a:srgbClr val="FF6600"/>
              </a:buClr>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dirty="0">
                <a:solidFill>
                  <a:schemeClr val="bg1"/>
                </a:solidFill>
              </a:rPr>
              <a:t> While the model runs, the IC4D interface is not accessible.</a:t>
            </a:r>
          </a:p>
          <a:p>
            <a:pPr>
              <a:buClr>
                <a:srgbClr val="FF66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sz="1200" dirty="0">
              <a:solidFill>
                <a:schemeClr val="bg1"/>
              </a:solidFill>
            </a:endParaRPr>
          </a:p>
          <a:p>
            <a:pPr>
              <a:buClr>
                <a:srgbClr val="FF6600"/>
              </a:buClr>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dirty="0">
                <a:solidFill>
                  <a:schemeClr val="bg1"/>
                </a:solidFill>
              </a:rPr>
              <a:t> A dialog will pop up notifying you when the PUFF model simulation is completed and the new grids are available in the guidance database.</a:t>
            </a:r>
          </a:p>
          <a:p>
            <a:pPr>
              <a:buClr>
                <a:srgbClr val="FF66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sz="1200" dirty="0">
              <a:solidFill>
                <a:schemeClr val="bg1"/>
              </a:solidFill>
            </a:endParaRPr>
          </a:p>
          <a:p>
            <a:pPr>
              <a:buClr>
                <a:srgbClr val="FF6600"/>
              </a:buClr>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dirty="0">
                <a:solidFill>
                  <a:schemeClr val="bg1"/>
                </a:solidFill>
              </a:rPr>
              <a:t> To view the PUFF guidance, bring up the Weather Element browser, and choose Source “Puff &lt;day&gt;/&lt;cycle&gt; where day and cycle is the NAM model run chosen in the PUFF model dialog.</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400" dirty="0" smtClean="0">
                <a:solidFill>
                  <a:srgbClr val="C00000"/>
                </a:solidFill>
                <a:effectLst>
                  <a:outerShdw blurRad="38100" dist="38100" dir="2700000" algn="tl">
                    <a:srgbClr val="000000">
                      <a:alpha val="43137"/>
                    </a:srgbClr>
                  </a:outerShdw>
                </a:effectLst>
              </a:rPr>
              <a:t>GOES-R</a:t>
            </a:r>
            <a:endParaRPr lang="en-US" sz="4400" dirty="0">
              <a:solidFill>
                <a:srgbClr val="C00000"/>
              </a:solidFill>
              <a:effectLst>
                <a:outerShdw blurRad="38100" dist="38100" dir="2700000" algn="tl">
                  <a:srgbClr val="000000">
                    <a:alpha val="43137"/>
                  </a:srgbClr>
                </a:outerShdw>
              </a:effectLst>
            </a:endParaRPr>
          </a:p>
        </p:txBody>
      </p:sp>
      <p:sp>
        <p:nvSpPr>
          <p:cNvPr id="6" name="Subtitle 5"/>
          <p:cNvSpPr>
            <a:spLocks noGrp="1"/>
          </p:cNvSpPr>
          <p:nvPr>
            <p:ph type="subTitle" idx="1"/>
          </p:nvPr>
        </p:nvSpPr>
        <p:spPr/>
        <p:txBody>
          <a:bodyPr/>
          <a:lstStyle/>
          <a:p>
            <a:endParaRPr lang="en-US"/>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111</a:t>
            </a:fld>
            <a:endParaRPr lang="en-US">
              <a:solidFill>
                <a:prstClr val="white">
                  <a:shade val="50000"/>
                </a:prstClr>
              </a:solidFill>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rgbClr val="C00000"/>
                </a:solidFill>
              </a:rPr>
              <a:t>Synthetic Imagery</a:t>
            </a:r>
            <a:r>
              <a:rPr lang="en-US" dirty="0" smtClean="0"/>
              <a:t/>
            </a:r>
            <a:br>
              <a:rPr lang="en-US" dirty="0" smtClean="0"/>
            </a:br>
            <a:endParaRPr lang="en-US" dirty="0"/>
          </a:p>
        </p:txBody>
      </p:sp>
      <p:sp>
        <p:nvSpPr>
          <p:cNvPr id="6" name="Text Placeholder 5"/>
          <p:cNvSpPr>
            <a:spLocks noGrp="1"/>
          </p:cNvSpPr>
          <p:nvPr>
            <p:ph type="body" idx="1"/>
          </p:nvPr>
        </p:nvSpPr>
        <p:spPr/>
        <p:txBody>
          <a:bodyPr/>
          <a:lstStyle/>
          <a:p>
            <a:r>
              <a:rPr lang="en-US" b="1" dirty="0" smtClean="0">
                <a:solidFill>
                  <a:schemeClr val="bg1"/>
                </a:solidFill>
              </a:rPr>
              <a:t>Motivation</a:t>
            </a:r>
            <a:endParaRPr lang="en-US" b="1" dirty="0">
              <a:solidFill>
                <a:schemeClr val="bg1"/>
              </a:solidFill>
            </a:endParaRPr>
          </a:p>
        </p:txBody>
      </p:sp>
      <p:sp>
        <p:nvSpPr>
          <p:cNvPr id="8" name="Text Placeholder 7"/>
          <p:cNvSpPr>
            <a:spLocks noGrp="1"/>
          </p:cNvSpPr>
          <p:nvPr>
            <p:ph type="body" sz="half" idx="3"/>
          </p:nvPr>
        </p:nvSpPr>
        <p:spPr/>
        <p:txBody>
          <a:bodyPr/>
          <a:lstStyle/>
          <a:p>
            <a:r>
              <a:rPr lang="en-US" b="1" dirty="0" smtClean="0">
                <a:solidFill>
                  <a:schemeClr val="bg1"/>
                </a:solidFill>
              </a:rPr>
              <a:t>goals</a:t>
            </a:r>
            <a:endParaRPr lang="en-US" b="1" dirty="0">
              <a:solidFill>
                <a:schemeClr val="bg1"/>
              </a:solidFill>
            </a:endParaRPr>
          </a:p>
        </p:txBody>
      </p:sp>
      <p:sp>
        <p:nvSpPr>
          <p:cNvPr id="7" name="Content Placeholder 6"/>
          <p:cNvSpPr>
            <a:spLocks noGrp="1"/>
          </p:cNvSpPr>
          <p:nvPr>
            <p:ph sz="quarter" idx="2"/>
          </p:nvPr>
        </p:nvSpPr>
        <p:spPr/>
        <p:txBody>
          <a:bodyPr/>
          <a:lstStyle/>
          <a:p>
            <a:pPr marL="457200" indent="-457200" eaLnBrk="1" hangingPunct="1">
              <a:spcBef>
                <a:spcPts val="22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solidFill>
                  <a:schemeClr val="bg1"/>
                </a:solidFill>
              </a:rPr>
              <a:t>1) To extend the operational use of the satellite by producing synthetic GOESR-ABI before the satellite is put into orbit. </a:t>
            </a:r>
          </a:p>
          <a:p>
            <a:pPr marL="457200" indent="-457200" eaLnBrk="1" hangingPunct="1">
              <a:spcBef>
                <a:spcPts val="22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solidFill>
                  <a:schemeClr val="bg1"/>
                </a:solidFill>
              </a:rPr>
              <a:t>2) The only way to examine temporal sampling is through the use of a numerical cloud model.</a:t>
            </a:r>
          </a:p>
          <a:p>
            <a:endParaRPr lang="en-US" dirty="0"/>
          </a:p>
        </p:txBody>
      </p:sp>
      <p:sp>
        <p:nvSpPr>
          <p:cNvPr id="9" name="Content Placeholder 8"/>
          <p:cNvSpPr>
            <a:spLocks noGrp="1"/>
          </p:cNvSpPr>
          <p:nvPr>
            <p:ph sz="quarter" idx="4"/>
          </p:nvPr>
        </p:nvSpPr>
        <p:spPr>
          <a:xfrm>
            <a:off x="4572000" y="2362200"/>
            <a:ext cx="4572000" cy="4267200"/>
          </a:xfrm>
        </p:spPr>
        <p:txBody>
          <a:bodyPr/>
          <a:lstStyle/>
          <a:p>
            <a:pPr marL="457200" indent="-457200">
              <a:spcBef>
                <a:spcPct val="50000"/>
              </a:spcBef>
              <a:buNone/>
            </a:pPr>
            <a:r>
              <a:rPr lang="en-US" dirty="0" smtClean="0">
                <a:solidFill>
                  <a:schemeClr val="bg1"/>
                </a:solidFill>
              </a:rPr>
              <a:t>1) Demonstrate we can create realistic synthetic GOESR-ABI and NPOESS imagery.</a:t>
            </a:r>
          </a:p>
          <a:p>
            <a:pPr marL="457200" indent="-457200">
              <a:spcBef>
                <a:spcPct val="50000"/>
              </a:spcBef>
              <a:buNone/>
            </a:pPr>
            <a:r>
              <a:rPr lang="en-US" dirty="0" smtClean="0">
                <a:solidFill>
                  <a:schemeClr val="bg1"/>
                </a:solidFill>
              </a:rPr>
              <a:t>2) </a:t>
            </a:r>
            <a:r>
              <a:rPr lang="en-US" b="1" dirty="0" smtClean="0">
                <a:solidFill>
                  <a:schemeClr val="bg1"/>
                </a:solidFill>
              </a:rPr>
              <a:t>Synthetic imagery may be used to aid in the development of algorithms aimed at aerosol retrievals from smoke and ash. </a:t>
            </a:r>
            <a:r>
              <a:rPr lang="en-US" dirty="0" smtClean="0">
                <a:solidFill>
                  <a:schemeClr val="bg1"/>
                </a:solidFill>
              </a:rPr>
              <a:t>(</a:t>
            </a:r>
            <a:r>
              <a:rPr lang="en-US" b="1" dirty="0" smtClean="0">
                <a:solidFill>
                  <a:schemeClr val="bg1"/>
                </a:solidFill>
              </a:rPr>
              <a:t>NOAA/NESDIS: </a:t>
            </a:r>
            <a:r>
              <a:rPr lang="en-US" dirty="0" err="1" smtClean="0">
                <a:solidFill>
                  <a:schemeClr val="bg1"/>
                </a:solidFill>
              </a:rPr>
              <a:t>Shobha</a:t>
            </a:r>
            <a:r>
              <a:rPr lang="en-US" dirty="0" smtClean="0">
                <a:solidFill>
                  <a:schemeClr val="bg1"/>
                </a:solidFill>
              </a:rPr>
              <a:t> </a:t>
            </a:r>
            <a:r>
              <a:rPr lang="en-US" dirty="0" err="1" smtClean="0">
                <a:solidFill>
                  <a:schemeClr val="bg1"/>
                </a:solidFill>
              </a:rPr>
              <a:t>Kondragunta</a:t>
            </a:r>
            <a:r>
              <a:rPr lang="en-US" dirty="0" smtClean="0">
                <a:solidFill>
                  <a:schemeClr val="bg1"/>
                </a:solidFill>
              </a:rPr>
              <a:t>, AWG aerosol)</a:t>
            </a:r>
          </a:p>
          <a:p>
            <a:endParaRPr lang="en-US" dirty="0"/>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10/25/2010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112</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ctrTitle"/>
          </p:nvPr>
        </p:nvSpPr>
        <p:spPr>
          <a:xfrm>
            <a:off x="228600" y="-228600"/>
            <a:ext cx="8915400" cy="1371600"/>
          </a:xfrm>
        </p:spPr>
        <p:txBody>
          <a:bodyPr/>
          <a:lstStyle/>
          <a:p>
            <a:r>
              <a:rPr lang="en-US" sz="4000" b="1" dirty="0">
                <a:solidFill>
                  <a:srgbClr val="C00000"/>
                </a:solidFill>
              </a:rPr>
              <a:t>The Advanced Baseline Imager:</a:t>
            </a:r>
          </a:p>
        </p:txBody>
      </p:sp>
      <p:sp>
        <p:nvSpPr>
          <p:cNvPr id="110595" name="Text Box 3"/>
          <p:cNvSpPr txBox="1">
            <a:spLocks noChangeArrowheads="1"/>
          </p:cNvSpPr>
          <p:nvPr/>
        </p:nvSpPr>
        <p:spPr bwMode="auto">
          <a:xfrm>
            <a:off x="76200" y="1600200"/>
            <a:ext cx="9144000" cy="4154984"/>
          </a:xfrm>
          <a:prstGeom prst="rect">
            <a:avLst/>
          </a:prstGeom>
          <a:noFill/>
          <a:ln w="9525">
            <a:noFill/>
            <a:miter lim="800000"/>
            <a:headEnd/>
            <a:tailEnd/>
          </a:ln>
          <a:effectLst/>
        </p:spPr>
        <p:txBody>
          <a:bodyPr wrap="square">
            <a:spAutoFit/>
          </a:bodyPr>
          <a:lstStyle/>
          <a:p>
            <a:pPr defTabSz="568325"/>
            <a:r>
              <a:rPr lang="en-US" b="1" dirty="0">
                <a:solidFill>
                  <a:srgbClr val="FFFF00"/>
                </a:solidFill>
              </a:rPr>
              <a:t>				  			ABI				</a:t>
            </a:r>
            <a:r>
              <a:rPr lang="en-US" b="1" dirty="0">
                <a:solidFill>
                  <a:srgbClr val="00B0F0"/>
                </a:solidFill>
              </a:rPr>
              <a:t>Current</a:t>
            </a:r>
          </a:p>
          <a:p>
            <a:pPr defTabSz="568325"/>
            <a:endParaRPr lang="en-US" sz="1200" b="1" dirty="0">
              <a:solidFill>
                <a:schemeClr val="bg1"/>
              </a:solidFill>
            </a:endParaRPr>
          </a:p>
          <a:p>
            <a:pPr defTabSz="568325"/>
            <a:r>
              <a:rPr lang="en-US" b="1" dirty="0" smtClean="0">
                <a:solidFill>
                  <a:srgbClr val="FFFF00"/>
                </a:solidFill>
              </a:rPr>
              <a:t>Spectral Coverage </a:t>
            </a:r>
            <a:r>
              <a:rPr lang="en-US" b="1" dirty="0">
                <a:solidFill>
                  <a:srgbClr val="FFFF00"/>
                </a:solidFill>
              </a:rPr>
              <a:t>				16 bands		</a:t>
            </a:r>
            <a:r>
              <a:rPr lang="en-US" b="1" dirty="0" smtClean="0">
                <a:solidFill>
                  <a:srgbClr val="00B0F0"/>
                </a:solidFill>
              </a:rPr>
              <a:t>          5 </a:t>
            </a:r>
            <a:r>
              <a:rPr lang="en-US" b="1" dirty="0">
                <a:solidFill>
                  <a:srgbClr val="00B0F0"/>
                </a:solidFill>
              </a:rPr>
              <a:t>bands</a:t>
            </a:r>
          </a:p>
          <a:p>
            <a:pPr defTabSz="568325"/>
            <a:endParaRPr lang="en-US" sz="1200" b="1" dirty="0">
              <a:solidFill>
                <a:srgbClr val="FFFF00"/>
              </a:solidFill>
            </a:endParaRPr>
          </a:p>
          <a:p>
            <a:pPr defTabSz="568325"/>
            <a:r>
              <a:rPr lang="en-US" b="1" dirty="0">
                <a:solidFill>
                  <a:srgbClr val="FFFF00"/>
                </a:solidFill>
              </a:rPr>
              <a:t>Spatial resolution 	</a:t>
            </a:r>
          </a:p>
          <a:p>
            <a:pPr defTabSz="568325"/>
            <a:r>
              <a:rPr lang="en-US" b="1" dirty="0">
                <a:solidFill>
                  <a:srgbClr val="FFFF00"/>
                </a:solidFill>
              </a:rPr>
              <a:t>	0.64 </a:t>
            </a:r>
            <a:r>
              <a:rPr lang="en-US" b="1" dirty="0">
                <a:solidFill>
                  <a:srgbClr val="FFFF00"/>
                </a:solidFill>
                <a:latin typeface="Symbol" pitchFamily="18" charset="2"/>
              </a:rPr>
              <a:t>m</a:t>
            </a:r>
            <a:r>
              <a:rPr lang="en-US" b="1" dirty="0">
                <a:solidFill>
                  <a:srgbClr val="FFFF00"/>
                </a:solidFill>
              </a:rPr>
              <a:t>m Visible 			</a:t>
            </a:r>
            <a:r>
              <a:rPr lang="en-US" b="1" dirty="0" smtClean="0">
                <a:solidFill>
                  <a:srgbClr val="FFFF00"/>
                </a:solidFill>
              </a:rPr>
              <a:t>          0.5 </a:t>
            </a:r>
            <a:r>
              <a:rPr lang="en-US" b="1" dirty="0">
                <a:solidFill>
                  <a:srgbClr val="FFFF00"/>
                </a:solidFill>
              </a:rPr>
              <a:t>km 			</a:t>
            </a:r>
            <a:r>
              <a:rPr lang="en-US" b="1" dirty="0">
                <a:solidFill>
                  <a:srgbClr val="00B0F0"/>
                </a:solidFill>
              </a:rPr>
              <a:t>Approx. 1 km</a:t>
            </a:r>
          </a:p>
          <a:p>
            <a:pPr defTabSz="568325"/>
            <a:r>
              <a:rPr lang="en-US" b="1" dirty="0">
                <a:solidFill>
                  <a:srgbClr val="FFFF00"/>
                </a:solidFill>
              </a:rPr>
              <a:t>	Other Visible/near-IR	</a:t>
            </a:r>
            <a:r>
              <a:rPr lang="en-US" b="1" dirty="0" smtClean="0">
                <a:solidFill>
                  <a:srgbClr val="FFFF00"/>
                </a:solidFill>
              </a:rPr>
              <a:t>          1.0 </a:t>
            </a:r>
            <a:r>
              <a:rPr lang="en-US" b="1" dirty="0">
                <a:solidFill>
                  <a:srgbClr val="FFFF00"/>
                </a:solidFill>
              </a:rPr>
              <a:t>km			</a:t>
            </a:r>
            <a:r>
              <a:rPr lang="en-US" b="1" dirty="0">
                <a:solidFill>
                  <a:srgbClr val="00B0F0"/>
                </a:solidFill>
              </a:rPr>
              <a:t>n/a</a:t>
            </a:r>
          </a:p>
          <a:p>
            <a:pPr defTabSz="568325"/>
            <a:r>
              <a:rPr lang="en-US" b="1" dirty="0">
                <a:solidFill>
                  <a:srgbClr val="FFFF00"/>
                </a:solidFill>
              </a:rPr>
              <a:t>	Bands (&gt;2 </a:t>
            </a:r>
            <a:r>
              <a:rPr lang="en-US" b="1" dirty="0">
                <a:solidFill>
                  <a:srgbClr val="FFFF00"/>
                </a:solidFill>
                <a:latin typeface="Symbol" pitchFamily="18" charset="2"/>
              </a:rPr>
              <a:t>m</a:t>
            </a:r>
            <a:r>
              <a:rPr lang="en-US" b="1" dirty="0">
                <a:solidFill>
                  <a:srgbClr val="FFFF00"/>
                </a:solidFill>
              </a:rPr>
              <a:t>m)			</a:t>
            </a:r>
            <a:r>
              <a:rPr lang="en-US" b="1" dirty="0" smtClean="0">
                <a:solidFill>
                  <a:srgbClr val="FFFF00"/>
                </a:solidFill>
              </a:rPr>
              <a:t>          2 </a:t>
            </a:r>
            <a:r>
              <a:rPr lang="en-US" b="1" dirty="0">
                <a:solidFill>
                  <a:srgbClr val="FFFF00"/>
                </a:solidFill>
              </a:rPr>
              <a:t>km			</a:t>
            </a:r>
            <a:r>
              <a:rPr lang="en-US" b="1" dirty="0" smtClean="0">
                <a:solidFill>
                  <a:srgbClr val="FFFF00"/>
                </a:solidFill>
              </a:rPr>
              <a:t>          </a:t>
            </a:r>
            <a:r>
              <a:rPr lang="en-US" b="1" dirty="0" smtClean="0">
                <a:solidFill>
                  <a:srgbClr val="00B0F0"/>
                </a:solidFill>
              </a:rPr>
              <a:t>Approx</a:t>
            </a:r>
            <a:r>
              <a:rPr lang="en-US" b="1" dirty="0">
                <a:solidFill>
                  <a:srgbClr val="00B0F0"/>
                </a:solidFill>
              </a:rPr>
              <a:t>. 4 km</a:t>
            </a:r>
          </a:p>
          <a:p>
            <a:pPr defTabSz="568325"/>
            <a:endParaRPr lang="en-US" sz="1200" b="1" dirty="0">
              <a:solidFill>
                <a:schemeClr val="bg1"/>
              </a:solidFill>
            </a:endParaRPr>
          </a:p>
          <a:p>
            <a:pPr defTabSz="568325"/>
            <a:r>
              <a:rPr lang="en-US" b="1" dirty="0">
                <a:solidFill>
                  <a:srgbClr val="FFFF00"/>
                </a:solidFill>
              </a:rPr>
              <a:t>Spatial coverage	</a:t>
            </a:r>
          </a:p>
          <a:p>
            <a:pPr defTabSz="568325"/>
            <a:r>
              <a:rPr lang="en-US" b="1" dirty="0">
                <a:solidFill>
                  <a:srgbClr val="FFFF00"/>
                </a:solidFill>
              </a:rPr>
              <a:t>	Full disk					4 per hour		</a:t>
            </a:r>
            <a:r>
              <a:rPr lang="en-US" b="1" dirty="0" smtClean="0">
                <a:solidFill>
                  <a:srgbClr val="00B0F0"/>
                </a:solidFill>
              </a:rPr>
              <a:t>          Every </a:t>
            </a:r>
            <a:r>
              <a:rPr lang="en-US" b="1" dirty="0">
                <a:solidFill>
                  <a:srgbClr val="00B0F0"/>
                </a:solidFill>
              </a:rPr>
              <a:t>3 hours</a:t>
            </a:r>
            <a:endParaRPr lang="en-US" sz="1800" b="1" dirty="0">
              <a:solidFill>
                <a:srgbClr val="00B0F0"/>
              </a:solidFill>
            </a:endParaRPr>
          </a:p>
          <a:p>
            <a:pPr defTabSz="568325"/>
            <a:r>
              <a:rPr lang="en-US" b="1" dirty="0">
                <a:solidFill>
                  <a:srgbClr val="FFFF00"/>
                </a:solidFill>
              </a:rPr>
              <a:t>	CONUS        			</a:t>
            </a:r>
            <a:r>
              <a:rPr lang="en-US" b="1" dirty="0" smtClean="0">
                <a:solidFill>
                  <a:srgbClr val="FFFF00"/>
                </a:solidFill>
              </a:rPr>
              <a:t>          12 </a:t>
            </a:r>
            <a:r>
              <a:rPr lang="en-US" b="1" dirty="0">
                <a:solidFill>
                  <a:srgbClr val="FFFF00"/>
                </a:solidFill>
              </a:rPr>
              <a:t>per hour		</a:t>
            </a:r>
            <a:r>
              <a:rPr lang="en-US" b="1" dirty="0" smtClean="0">
                <a:solidFill>
                  <a:srgbClr val="00B0F0"/>
                </a:solidFill>
              </a:rPr>
              <a:t>~</a:t>
            </a:r>
            <a:r>
              <a:rPr lang="en-US" b="1" dirty="0">
                <a:solidFill>
                  <a:srgbClr val="00B0F0"/>
                </a:solidFill>
              </a:rPr>
              <a:t>4 per hour</a:t>
            </a:r>
          </a:p>
          <a:p>
            <a:pPr defTabSz="568325"/>
            <a:r>
              <a:rPr lang="en-US" b="1" dirty="0">
                <a:solidFill>
                  <a:srgbClr val="FFFF00"/>
                </a:solidFill>
              </a:rPr>
              <a:t>	</a:t>
            </a:r>
            <a:r>
              <a:rPr lang="en-US" b="1" dirty="0" err="1">
                <a:solidFill>
                  <a:srgbClr val="FFFF00"/>
                </a:solidFill>
              </a:rPr>
              <a:t>Mesoscale</a:t>
            </a:r>
            <a:r>
              <a:rPr lang="en-US" b="1" dirty="0">
                <a:solidFill>
                  <a:srgbClr val="FFFF00"/>
                </a:solidFill>
              </a:rPr>
              <a:t>				</a:t>
            </a:r>
            <a:r>
              <a:rPr lang="en-US" b="1" dirty="0" smtClean="0">
                <a:solidFill>
                  <a:srgbClr val="FFFF00"/>
                </a:solidFill>
              </a:rPr>
              <a:t>          Every </a:t>
            </a:r>
            <a:r>
              <a:rPr lang="en-US" b="1" dirty="0">
                <a:solidFill>
                  <a:srgbClr val="FFFF00"/>
                </a:solidFill>
              </a:rPr>
              <a:t>30 sec	</a:t>
            </a:r>
            <a:r>
              <a:rPr lang="en-US" b="1" dirty="0" smtClean="0">
                <a:solidFill>
                  <a:srgbClr val="FFFF00"/>
                </a:solidFill>
              </a:rPr>
              <a:t>          </a:t>
            </a:r>
            <a:r>
              <a:rPr lang="en-US" b="1" dirty="0" smtClean="0">
                <a:solidFill>
                  <a:srgbClr val="00B0F0"/>
                </a:solidFill>
              </a:rPr>
              <a:t>n/a</a:t>
            </a:r>
            <a:endParaRPr lang="en-US" b="1" dirty="0">
              <a:solidFill>
                <a:srgbClr val="00B0F0"/>
              </a:solidFill>
            </a:endParaRPr>
          </a:p>
          <a:p>
            <a:pPr defTabSz="568325"/>
            <a:endParaRPr lang="en-US" sz="1200" b="1" dirty="0">
              <a:solidFill>
                <a:schemeClr val="bg1"/>
              </a:solidFill>
            </a:endParaRPr>
          </a:p>
          <a:p>
            <a:pPr defTabSz="568325"/>
            <a:r>
              <a:rPr lang="en-US" b="1" dirty="0">
                <a:solidFill>
                  <a:srgbClr val="FFFF00"/>
                </a:solidFill>
              </a:rPr>
              <a:t>Visible (reflective bands) 	</a:t>
            </a:r>
          </a:p>
          <a:p>
            <a:pPr defTabSz="568325"/>
            <a:r>
              <a:rPr lang="en-US" b="1" dirty="0">
                <a:solidFill>
                  <a:srgbClr val="FFFF00"/>
                </a:solidFill>
              </a:rPr>
              <a:t>	On-orbit calibration		</a:t>
            </a:r>
            <a:r>
              <a:rPr lang="en-US" b="1" dirty="0" smtClean="0">
                <a:solidFill>
                  <a:srgbClr val="FFFF00"/>
                </a:solidFill>
              </a:rPr>
              <a:t>          Yes</a:t>
            </a:r>
            <a:r>
              <a:rPr lang="en-US" b="1" dirty="0">
                <a:solidFill>
                  <a:srgbClr val="FFFF00"/>
                </a:solidFill>
              </a:rPr>
              <a:t>			</a:t>
            </a:r>
            <a:r>
              <a:rPr lang="en-US" b="1" dirty="0" smtClean="0">
                <a:solidFill>
                  <a:srgbClr val="00B0F0"/>
                </a:solidFill>
              </a:rPr>
              <a:t>          No</a:t>
            </a:r>
            <a:r>
              <a:rPr lang="en-US" b="1" dirty="0">
                <a:solidFill>
                  <a:srgbClr val="00B0F0"/>
                </a:solidFill>
              </a:rPr>
              <a:t>	</a:t>
            </a:r>
            <a:endParaRPr lang="en-US" sz="1200" b="1" dirty="0">
              <a:solidFill>
                <a:srgbClr val="00B0F0"/>
              </a:solidFill>
            </a:endParaRP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0"/>
            <a:ext cx="8229600" cy="1143000"/>
          </a:xfrm>
        </p:spPr>
        <p:txBody>
          <a:bodyPr/>
          <a:lstStyle/>
          <a:p>
            <a:r>
              <a:rPr lang="en-GB" sz="4400" dirty="0" smtClean="0">
                <a:solidFill>
                  <a:srgbClr val="C00000"/>
                </a:solidFill>
                <a:effectLst>
                  <a:outerShdw blurRad="38100" dist="38100" dir="2700000" algn="tl">
                    <a:srgbClr val="000000">
                      <a:alpha val="43137"/>
                    </a:srgbClr>
                  </a:outerShdw>
                </a:effectLst>
              </a:rPr>
              <a:t>Creating Synthetic Imagery</a:t>
            </a:r>
            <a:endParaRPr lang="en-US" dirty="0">
              <a:solidFill>
                <a:srgbClr val="C00000"/>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a:xfrm>
            <a:off x="457200" y="1143000"/>
            <a:ext cx="8229600" cy="5486400"/>
          </a:xfrm>
        </p:spPr>
        <p:txBody>
          <a:bodyPr/>
          <a:lstStyle/>
          <a:p>
            <a:pPr>
              <a:lnSpc>
                <a:spcPct val="8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solidFill>
                  <a:schemeClr val="bg1"/>
                </a:solidFill>
                <a:cs typeface="Times New Roman" pitchFamily="18" charset="0"/>
              </a:rPr>
              <a:t>Numerical cloud models: RAMS, WRF-ARW, COAMPS</a:t>
            </a:r>
            <a:endParaRPr lang="en-GB" sz="2400" dirty="0" smtClean="0">
              <a:solidFill>
                <a:schemeClr val="bg1"/>
              </a:solidFill>
              <a:cs typeface="Times New Roman" pitchFamily="18" charset="0"/>
            </a:endParaRPr>
          </a:p>
          <a:p>
            <a:pPr>
              <a:lnSpc>
                <a:spcPct val="80000"/>
              </a:lnSpc>
              <a:spcBef>
                <a:spcPts val="7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solidFill>
                  <a:schemeClr val="bg1"/>
                </a:solidFill>
              </a:rPr>
              <a:t>RAMS/WRF-ARW Microphysics</a:t>
            </a:r>
            <a:endParaRPr lang="en-GB" sz="2400" dirty="0" smtClean="0">
              <a:solidFill>
                <a:schemeClr val="bg1"/>
              </a:solidFill>
              <a:cs typeface="Times New Roman" pitchFamily="18" charset="0"/>
            </a:endParaRPr>
          </a:p>
          <a:p>
            <a:pPr lvl="1">
              <a:lnSpc>
                <a:spcPct val="80000"/>
              </a:lnSpc>
              <a:spcBef>
                <a:spcPts val="45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Two-moment cloud microphysics (RAMS: Meyers/WRF-ARW: Morrison)</a:t>
            </a:r>
          </a:p>
          <a:p>
            <a:pPr lvl="1">
              <a:lnSpc>
                <a:spcPct val="80000"/>
              </a:lnSpc>
              <a:spcBef>
                <a:spcPts val="450"/>
              </a:spcBef>
              <a:buFont typeface="Times New Roman" pitchFamily="18"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       •  Mass mixing ratio and number concentration are </a:t>
            </a:r>
            <a:r>
              <a:rPr lang="en-GB" sz="2000" dirty="0" err="1" smtClean="0">
                <a:solidFill>
                  <a:schemeClr val="bg1"/>
                </a:solidFill>
                <a:cs typeface="Times New Roman" pitchFamily="18" charset="0"/>
              </a:rPr>
              <a:t>prognosed</a:t>
            </a:r>
            <a:r>
              <a:rPr lang="en-GB" sz="2000" dirty="0" smtClean="0">
                <a:solidFill>
                  <a:schemeClr val="bg1"/>
                </a:solidFill>
                <a:cs typeface="Times New Roman" pitchFamily="18" charset="0"/>
              </a:rPr>
              <a:t>.</a:t>
            </a:r>
          </a:p>
          <a:p>
            <a:pPr lvl="2">
              <a:lnSpc>
                <a:spcPct val="80000"/>
              </a:lnSpc>
              <a:spcBef>
                <a:spcPts val="4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RAMS: Pristine ice, snow, aggregates, </a:t>
            </a:r>
            <a:r>
              <a:rPr lang="en-GB" sz="2000" dirty="0" err="1" smtClean="0">
                <a:solidFill>
                  <a:schemeClr val="bg1"/>
                </a:solidFill>
                <a:cs typeface="Times New Roman" pitchFamily="18" charset="0"/>
              </a:rPr>
              <a:t>graupel</a:t>
            </a:r>
            <a:r>
              <a:rPr lang="en-GB" sz="2000" dirty="0" smtClean="0">
                <a:solidFill>
                  <a:schemeClr val="bg1"/>
                </a:solidFill>
                <a:cs typeface="Times New Roman" pitchFamily="18" charset="0"/>
              </a:rPr>
              <a:t>, hail, rain, small cloud drops, and large cloud drops.</a:t>
            </a:r>
          </a:p>
          <a:p>
            <a:pPr lvl="2">
              <a:lnSpc>
                <a:spcPct val="80000"/>
              </a:lnSpc>
              <a:spcBef>
                <a:spcPts val="4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WRF-ARW: Ice, snow, </a:t>
            </a:r>
            <a:r>
              <a:rPr lang="en-GB" sz="2000" dirty="0" err="1" smtClean="0">
                <a:solidFill>
                  <a:schemeClr val="bg1"/>
                </a:solidFill>
                <a:cs typeface="Times New Roman" pitchFamily="18" charset="0"/>
              </a:rPr>
              <a:t>graupel</a:t>
            </a:r>
            <a:r>
              <a:rPr lang="en-GB" sz="2000" dirty="0" smtClean="0">
                <a:solidFill>
                  <a:schemeClr val="bg1"/>
                </a:solidFill>
                <a:cs typeface="Times New Roman" pitchFamily="18" charset="0"/>
              </a:rPr>
              <a:t>, rain, cloud drops.</a:t>
            </a:r>
          </a:p>
          <a:p>
            <a:pPr lvl="1">
              <a:lnSpc>
                <a:spcPct val="80000"/>
              </a:lnSpc>
              <a:spcBef>
                <a:spcPts val="45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Two-way interactive nested grids</a:t>
            </a:r>
          </a:p>
          <a:p>
            <a:pPr lvl="1">
              <a:lnSpc>
                <a:spcPct val="80000"/>
              </a:lnSpc>
              <a:spcBef>
                <a:spcPts val="45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Four grids: 50 km, 10 km, 2 km (GOES-R),  and 400 m (NPOESS).</a:t>
            </a:r>
          </a:p>
          <a:p>
            <a:pPr>
              <a:lnSpc>
                <a:spcPct val="8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solidFill>
                  <a:schemeClr val="bg1"/>
                </a:solidFill>
              </a:rPr>
              <a:t>Run cloud model and use output as input to an observational operator to generate synthetic GOES-11, GOES-12, and GOES-R satellite observations at different channels.</a:t>
            </a:r>
            <a:endParaRPr lang="en-GB" sz="2400" i="1" dirty="0" smtClean="0">
              <a:solidFill>
                <a:schemeClr val="bg1"/>
              </a:solidFill>
            </a:endParaRPr>
          </a:p>
          <a:p>
            <a:endParaRPr lang="en-US" dirty="0"/>
          </a:p>
        </p:txBody>
      </p:sp>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10/25/2010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114</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44562"/>
          </a:xfrm>
        </p:spPr>
        <p:txBody>
          <a:bodyPr/>
          <a:lstStyle/>
          <a:p>
            <a:r>
              <a:rPr lang="en-GB" sz="4000" dirty="0" smtClean="0">
                <a:solidFill>
                  <a:srgbClr val="C00000"/>
                </a:solidFill>
                <a:effectLst>
                  <a:outerShdw blurRad="38100" dist="38100" dir="2700000" algn="tl">
                    <a:srgbClr val="000000">
                      <a:alpha val="43137"/>
                    </a:srgbClr>
                  </a:outerShdw>
                </a:effectLst>
              </a:rPr>
              <a:t>Creating Synthetic Imagery</a:t>
            </a:r>
            <a:endParaRPr lang="en-US" dirty="0"/>
          </a:p>
        </p:txBody>
      </p:sp>
      <p:sp>
        <p:nvSpPr>
          <p:cNvPr id="3" name="Content Placeholder 2"/>
          <p:cNvSpPr>
            <a:spLocks noGrp="1"/>
          </p:cNvSpPr>
          <p:nvPr>
            <p:ph idx="1"/>
          </p:nvPr>
        </p:nvSpPr>
        <p:spPr>
          <a:xfrm>
            <a:off x="457200" y="1066800"/>
            <a:ext cx="8229600" cy="5486400"/>
          </a:xfrm>
        </p:spPr>
        <p:txBody>
          <a:bodyPr/>
          <a:lstStyle/>
          <a:p>
            <a:pPr>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smtClean="0">
                <a:solidFill>
                  <a:schemeClr val="bg1"/>
                </a:solidFill>
              </a:rPr>
              <a:t>Observational Operator</a:t>
            </a:r>
            <a:r>
              <a:rPr lang="en-GB" sz="2400" dirty="0" smtClean="0">
                <a:solidFill>
                  <a:schemeClr val="bg1"/>
                </a:solidFill>
                <a:cs typeface="Times New Roman" pitchFamily="18" charset="0"/>
              </a:rPr>
              <a:t> </a:t>
            </a:r>
          </a:p>
          <a:p>
            <a:pPr marL="685800" lvl="1" indent="-228600">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Community </a:t>
            </a:r>
            <a:r>
              <a:rPr lang="en-GB" sz="2000" dirty="0" err="1" smtClean="0">
                <a:solidFill>
                  <a:schemeClr val="bg1"/>
                </a:solidFill>
                <a:cs typeface="Times New Roman" pitchFamily="18" charset="0"/>
              </a:rPr>
              <a:t>Radiative</a:t>
            </a:r>
            <a:r>
              <a:rPr lang="en-GB" sz="2000" dirty="0" smtClean="0">
                <a:solidFill>
                  <a:schemeClr val="bg1"/>
                </a:solidFill>
                <a:cs typeface="Times New Roman" pitchFamily="18" charset="0"/>
              </a:rPr>
              <a:t> Transfer Model (CRTM) code used to calculate gaseous transmittances</a:t>
            </a:r>
          </a:p>
          <a:p>
            <a:pPr marL="685800" lvl="1" indent="-228600">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Modified anomalous diffraction theory (MADT) for cloud optical properties for </a:t>
            </a:r>
            <a:r>
              <a:rPr lang="el-GR" sz="2000" dirty="0" smtClean="0">
                <a:solidFill>
                  <a:schemeClr val="bg1"/>
                </a:solidFill>
                <a:cs typeface="Times New Roman" pitchFamily="18" charset="0"/>
              </a:rPr>
              <a:t>λ</a:t>
            </a:r>
            <a:r>
              <a:rPr lang="en-US" sz="2000" dirty="0" smtClean="0">
                <a:solidFill>
                  <a:schemeClr val="bg1"/>
                </a:solidFill>
                <a:cs typeface="Times New Roman" pitchFamily="18" charset="0"/>
              </a:rPr>
              <a:t> &gt; 3.9 µm</a:t>
            </a:r>
          </a:p>
          <a:p>
            <a:pPr marL="685800" lvl="1" indent="-228600">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000" dirty="0" smtClean="0">
                <a:solidFill>
                  <a:schemeClr val="bg1"/>
                </a:solidFill>
                <a:cs typeface="Times New Roman" pitchFamily="18" charset="0"/>
              </a:rPr>
              <a:t>Look-up tables for optical properties for </a:t>
            </a:r>
            <a:r>
              <a:rPr lang="el-GR" sz="2000" dirty="0" smtClean="0">
                <a:solidFill>
                  <a:schemeClr val="bg1"/>
                </a:solidFill>
                <a:cs typeface="Times New Roman" pitchFamily="18" charset="0"/>
              </a:rPr>
              <a:t>λ</a:t>
            </a:r>
            <a:r>
              <a:rPr lang="en-US" sz="2000" dirty="0" smtClean="0">
                <a:solidFill>
                  <a:schemeClr val="bg1"/>
                </a:solidFill>
                <a:cs typeface="Times New Roman" pitchFamily="18" charset="0"/>
              </a:rPr>
              <a:t> &lt;= 3.9 µm</a:t>
            </a:r>
            <a:endParaRPr lang="en-GB" sz="2000" dirty="0" smtClean="0">
              <a:solidFill>
                <a:schemeClr val="bg1"/>
              </a:solidFill>
              <a:cs typeface="Times New Roman" pitchFamily="18" charset="0"/>
            </a:endParaRPr>
          </a:p>
          <a:p>
            <a:pPr marL="685800" lvl="1" indent="-228600">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Delta-</a:t>
            </a:r>
            <a:r>
              <a:rPr lang="en-GB" sz="2000" dirty="0" err="1" smtClean="0">
                <a:solidFill>
                  <a:schemeClr val="bg1"/>
                </a:solidFill>
                <a:cs typeface="Times New Roman" pitchFamily="18" charset="0"/>
              </a:rPr>
              <a:t>Eddington</a:t>
            </a:r>
            <a:r>
              <a:rPr lang="en-GB" sz="2000" dirty="0" smtClean="0">
                <a:solidFill>
                  <a:schemeClr val="bg1"/>
                </a:solidFill>
                <a:cs typeface="Times New Roman" pitchFamily="18" charset="0"/>
              </a:rPr>
              <a:t> formulation for IR bands</a:t>
            </a:r>
          </a:p>
          <a:p>
            <a:pPr marL="685800" lvl="1" indent="-228600">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Spherical Harmonics Discrete Ordinate Method (SHDOM) for Vis and Near IR bands</a:t>
            </a:r>
          </a:p>
          <a:p>
            <a:pPr lvl="2">
              <a:spcBef>
                <a:spcPts val="45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Plane parallel version (1-D) of SHDOM from CU (F. Evans)</a:t>
            </a:r>
          </a:p>
          <a:p>
            <a:pPr lvl="2">
              <a:spcBef>
                <a:spcPts val="450"/>
              </a:spcBef>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2000" dirty="0" smtClean="0">
              <a:solidFill>
                <a:schemeClr val="bg1"/>
              </a:solidFill>
              <a:cs typeface="Times New Roman" pitchFamily="18" charset="0"/>
            </a:endParaRPr>
          </a:p>
          <a:p>
            <a:r>
              <a:rPr lang="en-US" sz="2400" dirty="0" smtClean="0">
                <a:solidFill>
                  <a:schemeClr val="bg1"/>
                </a:solidFill>
              </a:rPr>
              <a:t>A point spread function is applied to 400 m data to build the appropriate GOES-R ABI footprint size.</a:t>
            </a:r>
            <a:endParaRPr lang="en-US" sz="2400"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115</a:t>
            </a:fld>
            <a:endParaRPr lang="en-US">
              <a:solidFill>
                <a:prstClr val="white">
                  <a:shade val="50000"/>
                </a:prstClr>
              </a:solidFill>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685800" y="-1588"/>
            <a:ext cx="7772400" cy="1146176"/>
          </a:xfrm>
          <a:ln/>
        </p:spPr>
        <p:txBody>
          <a:bodyPr>
            <a:normAutofit fontScale="90000"/>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3200" b="1" dirty="0">
                <a:solidFill>
                  <a:srgbClr val="C00000"/>
                </a:solidFill>
              </a:rPr>
              <a:t>Synthetic 2 km ABI Bands 7-16</a:t>
            </a:r>
            <a:br>
              <a:rPr lang="en-GB" sz="3200" b="1" dirty="0">
                <a:solidFill>
                  <a:srgbClr val="C00000"/>
                </a:solidFill>
              </a:rPr>
            </a:br>
            <a:r>
              <a:rPr lang="en-GB" sz="3200" b="1" dirty="0">
                <a:solidFill>
                  <a:srgbClr val="C00000"/>
                </a:solidFill>
              </a:rPr>
              <a:t>8 May Severe Weather Case (19 UTC)</a:t>
            </a:r>
          </a:p>
        </p:txBody>
      </p:sp>
      <p:pic>
        <p:nvPicPr>
          <p:cNvPr id="77827" name="Picture 3"/>
          <p:cNvPicPr>
            <a:picLocks noChangeAspect="1" noChangeArrowheads="1"/>
          </p:cNvPicPr>
          <p:nvPr/>
        </p:nvPicPr>
        <p:blipFill>
          <a:blip r:embed="rId3" cstate="print"/>
          <a:srcRect/>
          <a:stretch>
            <a:fillRect/>
          </a:stretch>
        </p:blipFill>
        <p:spPr bwMode="auto">
          <a:xfrm>
            <a:off x="2514600" y="1219200"/>
            <a:ext cx="1981200" cy="1485900"/>
          </a:xfrm>
          <a:prstGeom prst="rect">
            <a:avLst/>
          </a:prstGeom>
          <a:noFill/>
        </p:spPr>
      </p:pic>
      <p:pic>
        <p:nvPicPr>
          <p:cNvPr id="77828" name="Picture 4"/>
          <p:cNvPicPr>
            <a:picLocks noChangeAspect="1" noChangeArrowheads="1"/>
          </p:cNvPicPr>
          <p:nvPr/>
        </p:nvPicPr>
        <p:blipFill>
          <a:blip r:embed="rId4" cstate="print"/>
          <a:srcRect/>
          <a:stretch>
            <a:fillRect/>
          </a:stretch>
        </p:blipFill>
        <p:spPr bwMode="auto">
          <a:xfrm>
            <a:off x="4648200" y="1219200"/>
            <a:ext cx="1981200" cy="1485900"/>
          </a:xfrm>
          <a:prstGeom prst="rect">
            <a:avLst/>
          </a:prstGeom>
          <a:noFill/>
        </p:spPr>
      </p:pic>
      <p:pic>
        <p:nvPicPr>
          <p:cNvPr id="77829" name="Picture 5"/>
          <p:cNvPicPr>
            <a:picLocks noChangeAspect="1" noChangeArrowheads="1"/>
          </p:cNvPicPr>
          <p:nvPr/>
        </p:nvPicPr>
        <p:blipFill>
          <a:blip r:embed="rId5" cstate="print"/>
          <a:srcRect/>
          <a:stretch>
            <a:fillRect/>
          </a:stretch>
        </p:blipFill>
        <p:spPr bwMode="auto">
          <a:xfrm>
            <a:off x="6781800" y="1219200"/>
            <a:ext cx="1981200" cy="1485900"/>
          </a:xfrm>
          <a:prstGeom prst="rect">
            <a:avLst/>
          </a:prstGeom>
          <a:noFill/>
        </p:spPr>
      </p:pic>
      <p:pic>
        <p:nvPicPr>
          <p:cNvPr id="77830" name="Picture 6"/>
          <p:cNvPicPr>
            <a:picLocks noChangeAspect="1" noChangeArrowheads="1"/>
          </p:cNvPicPr>
          <p:nvPr/>
        </p:nvPicPr>
        <p:blipFill>
          <a:blip r:embed="rId6" cstate="print"/>
          <a:srcRect/>
          <a:stretch>
            <a:fillRect/>
          </a:stretch>
        </p:blipFill>
        <p:spPr bwMode="auto">
          <a:xfrm>
            <a:off x="381000" y="3048000"/>
            <a:ext cx="1981200" cy="1485900"/>
          </a:xfrm>
          <a:prstGeom prst="rect">
            <a:avLst/>
          </a:prstGeom>
          <a:noFill/>
        </p:spPr>
      </p:pic>
      <p:pic>
        <p:nvPicPr>
          <p:cNvPr id="77831" name="Picture 7"/>
          <p:cNvPicPr>
            <a:picLocks noChangeAspect="1" noChangeArrowheads="1"/>
          </p:cNvPicPr>
          <p:nvPr/>
        </p:nvPicPr>
        <p:blipFill>
          <a:blip r:embed="rId7" cstate="print"/>
          <a:srcRect/>
          <a:stretch>
            <a:fillRect/>
          </a:stretch>
        </p:blipFill>
        <p:spPr bwMode="auto">
          <a:xfrm>
            <a:off x="2514600" y="3048000"/>
            <a:ext cx="1981200" cy="1485900"/>
          </a:xfrm>
          <a:prstGeom prst="rect">
            <a:avLst/>
          </a:prstGeom>
          <a:noFill/>
        </p:spPr>
      </p:pic>
      <p:pic>
        <p:nvPicPr>
          <p:cNvPr id="77832" name="Picture 8"/>
          <p:cNvPicPr>
            <a:picLocks noChangeAspect="1" noChangeArrowheads="1"/>
          </p:cNvPicPr>
          <p:nvPr/>
        </p:nvPicPr>
        <p:blipFill>
          <a:blip r:embed="rId8" cstate="print"/>
          <a:srcRect/>
          <a:stretch>
            <a:fillRect/>
          </a:stretch>
        </p:blipFill>
        <p:spPr bwMode="auto">
          <a:xfrm>
            <a:off x="4648200" y="3048000"/>
            <a:ext cx="1981200" cy="1485900"/>
          </a:xfrm>
          <a:prstGeom prst="rect">
            <a:avLst/>
          </a:prstGeom>
          <a:noFill/>
        </p:spPr>
      </p:pic>
      <p:pic>
        <p:nvPicPr>
          <p:cNvPr id="77833" name="Picture 9"/>
          <p:cNvPicPr>
            <a:picLocks noChangeAspect="1" noChangeArrowheads="1"/>
          </p:cNvPicPr>
          <p:nvPr/>
        </p:nvPicPr>
        <p:blipFill>
          <a:blip r:embed="rId9" cstate="print"/>
          <a:srcRect/>
          <a:stretch>
            <a:fillRect/>
          </a:stretch>
        </p:blipFill>
        <p:spPr bwMode="auto">
          <a:xfrm>
            <a:off x="6781800" y="3048000"/>
            <a:ext cx="1981200" cy="1485900"/>
          </a:xfrm>
          <a:prstGeom prst="rect">
            <a:avLst/>
          </a:prstGeom>
          <a:noFill/>
        </p:spPr>
      </p:pic>
      <p:pic>
        <p:nvPicPr>
          <p:cNvPr id="77834" name="Picture 10"/>
          <p:cNvPicPr>
            <a:picLocks noChangeAspect="1" noChangeArrowheads="1"/>
          </p:cNvPicPr>
          <p:nvPr/>
        </p:nvPicPr>
        <p:blipFill>
          <a:blip r:embed="rId10" cstate="print"/>
          <a:srcRect/>
          <a:stretch>
            <a:fillRect/>
          </a:stretch>
        </p:blipFill>
        <p:spPr bwMode="auto">
          <a:xfrm>
            <a:off x="381000" y="4876800"/>
            <a:ext cx="1981200" cy="1485900"/>
          </a:xfrm>
          <a:prstGeom prst="rect">
            <a:avLst/>
          </a:prstGeom>
          <a:noFill/>
        </p:spPr>
      </p:pic>
      <p:pic>
        <p:nvPicPr>
          <p:cNvPr id="77835" name="Picture 11"/>
          <p:cNvPicPr>
            <a:picLocks noChangeAspect="1" noChangeArrowheads="1"/>
          </p:cNvPicPr>
          <p:nvPr/>
        </p:nvPicPr>
        <p:blipFill>
          <a:blip r:embed="rId11" cstate="print"/>
          <a:srcRect/>
          <a:stretch>
            <a:fillRect/>
          </a:stretch>
        </p:blipFill>
        <p:spPr bwMode="auto">
          <a:xfrm>
            <a:off x="2514600" y="4876800"/>
            <a:ext cx="1981200" cy="1485900"/>
          </a:xfrm>
          <a:prstGeom prst="rect">
            <a:avLst/>
          </a:prstGeom>
          <a:noFill/>
        </p:spPr>
      </p:pic>
      <p:sp>
        <p:nvSpPr>
          <p:cNvPr id="77836" name="AutoShape 12"/>
          <p:cNvSpPr>
            <a:spLocks noChangeArrowheads="1"/>
          </p:cNvSpPr>
          <p:nvPr/>
        </p:nvSpPr>
        <p:spPr bwMode="auto">
          <a:xfrm>
            <a:off x="822325" y="2652713"/>
            <a:ext cx="7429500" cy="336550"/>
          </a:xfrm>
          <a:prstGeom prst="roundRect">
            <a:avLst>
              <a:gd name="adj" fmla="val 468"/>
            </a:avLst>
          </a:prstGeom>
          <a:noFill/>
          <a:ln w="9525">
            <a:noFill/>
            <a:round/>
            <a:headEnd/>
            <a:tailEnd/>
          </a:ln>
        </p:spPr>
        <p:txBody>
          <a:bodyPr wrap="none" lIns="90000" tIns="46800" rIns="90000" bIns="46800">
            <a:spAutoFit/>
          </a:bodyPr>
          <a:lstStyle/>
          <a:p>
            <a:pPr eaLnBrk="1" hangingPunct="1">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600"/>
              <a:t>3.9 </a:t>
            </a:r>
            <a:r>
              <a:rPr lang="en-GB" sz="1600">
                <a:cs typeface="Times New Roman" pitchFamily="18" charset="0"/>
              </a:rPr>
              <a:t>µ</a:t>
            </a:r>
            <a:r>
              <a:rPr lang="en-GB" sz="1600"/>
              <a:t>m                               6.2 </a:t>
            </a:r>
            <a:r>
              <a:rPr lang="en-GB" sz="1600">
                <a:cs typeface="Times New Roman" pitchFamily="18" charset="0"/>
              </a:rPr>
              <a:t>µ</a:t>
            </a:r>
            <a:r>
              <a:rPr lang="en-GB" sz="1600"/>
              <a:t>m                                7.0 </a:t>
            </a:r>
            <a:r>
              <a:rPr lang="en-GB" sz="1600">
                <a:cs typeface="Times New Roman" pitchFamily="18" charset="0"/>
              </a:rPr>
              <a:t>µ</a:t>
            </a:r>
            <a:r>
              <a:rPr lang="en-GB" sz="1600"/>
              <a:t>m                                 7.3 </a:t>
            </a:r>
            <a:r>
              <a:rPr lang="en-GB" sz="1600">
                <a:cs typeface="Times New Roman" pitchFamily="18" charset="0"/>
              </a:rPr>
              <a:t>µm</a:t>
            </a:r>
          </a:p>
        </p:txBody>
      </p:sp>
      <p:sp>
        <p:nvSpPr>
          <p:cNvPr id="77837" name="AutoShape 13"/>
          <p:cNvSpPr>
            <a:spLocks noChangeArrowheads="1"/>
          </p:cNvSpPr>
          <p:nvPr/>
        </p:nvSpPr>
        <p:spPr bwMode="auto">
          <a:xfrm>
            <a:off x="914400" y="4495800"/>
            <a:ext cx="7429500" cy="336550"/>
          </a:xfrm>
          <a:prstGeom prst="roundRect">
            <a:avLst>
              <a:gd name="adj" fmla="val 468"/>
            </a:avLst>
          </a:prstGeom>
          <a:noFill/>
          <a:ln w="9525">
            <a:noFill/>
            <a:round/>
            <a:headEnd/>
            <a:tailEnd/>
          </a:ln>
        </p:spPr>
        <p:txBody>
          <a:bodyPr wrap="none" lIns="90000" tIns="46800" rIns="90000" bIns="46800">
            <a:spAutoFit/>
          </a:bodyPr>
          <a:lstStyle/>
          <a:p>
            <a:pPr eaLnBrk="1" hangingPunct="1">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600"/>
              <a:t>8.5 </a:t>
            </a:r>
            <a:r>
              <a:rPr lang="en-GB" sz="1600">
                <a:cs typeface="Times New Roman" pitchFamily="18" charset="0"/>
              </a:rPr>
              <a:t>µ</a:t>
            </a:r>
            <a:r>
              <a:rPr lang="en-GB" sz="1600"/>
              <a:t>m                               9.6 </a:t>
            </a:r>
            <a:r>
              <a:rPr lang="en-GB" sz="1600">
                <a:cs typeface="Times New Roman" pitchFamily="18" charset="0"/>
              </a:rPr>
              <a:t>µ</a:t>
            </a:r>
            <a:r>
              <a:rPr lang="en-GB" sz="1600"/>
              <a:t>m                               10.35 </a:t>
            </a:r>
            <a:r>
              <a:rPr lang="en-GB" sz="1600">
                <a:cs typeface="Times New Roman" pitchFamily="18" charset="0"/>
              </a:rPr>
              <a:t>µ</a:t>
            </a:r>
            <a:r>
              <a:rPr lang="en-GB" sz="1600"/>
              <a:t>m                            11.2 </a:t>
            </a:r>
            <a:r>
              <a:rPr lang="en-GB" sz="1600">
                <a:cs typeface="Times New Roman" pitchFamily="18" charset="0"/>
              </a:rPr>
              <a:t>µm</a:t>
            </a:r>
          </a:p>
        </p:txBody>
      </p:sp>
      <p:sp>
        <p:nvSpPr>
          <p:cNvPr id="77838" name="AutoShape 14"/>
          <p:cNvSpPr>
            <a:spLocks noChangeArrowheads="1"/>
          </p:cNvSpPr>
          <p:nvPr/>
        </p:nvSpPr>
        <p:spPr bwMode="auto">
          <a:xfrm>
            <a:off x="838200" y="6400800"/>
            <a:ext cx="3298825" cy="336550"/>
          </a:xfrm>
          <a:prstGeom prst="roundRect">
            <a:avLst>
              <a:gd name="adj" fmla="val 468"/>
            </a:avLst>
          </a:prstGeom>
          <a:noFill/>
          <a:ln w="9525">
            <a:noFill/>
            <a:round/>
            <a:headEnd/>
            <a:tailEnd/>
          </a:ln>
        </p:spPr>
        <p:txBody>
          <a:bodyPr wrap="none" lIns="90000" tIns="46800" rIns="90000" bIns="46800">
            <a:spAutoFit/>
          </a:bodyPr>
          <a:lstStyle/>
          <a:p>
            <a:pPr eaLnBrk="1" hangingPunct="1">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600"/>
              <a:t>12.3 </a:t>
            </a:r>
            <a:r>
              <a:rPr lang="en-GB" sz="1600">
                <a:cs typeface="Times New Roman" pitchFamily="18" charset="0"/>
              </a:rPr>
              <a:t>µ</a:t>
            </a:r>
            <a:r>
              <a:rPr lang="en-GB" sz="1600"/>
              <a:t>m                               13.3 </a:t>
            </a:r>
            <a:r>
              <a:rPr lang="en-GB" sz="1600">
                <a:cs typeface="Times New Roman" pitchFamily="18" charset="0"/>
              </a:rPr>
              <a:t>µ</a:t>
            </a:r>
            <a:r>
              <a:rPr lang="en-GB" sz="1600"/>
              <a:t>m   </a:t>
            </a:r>
          </a:p>
        </p:txBody>
      </p:sp>
      <p:pic>
        <p:nvPicPr>
          <p:cNvPr id="77839" name="Picture 15"/>
          <p:cNvPicPr>
            <a:picLocks noChangeAspect="1" noChangeArrowheads="1"/>
          </p:cNvPicPr>
          <p:nvPr/>
        </p:nvPicPr>
        <p:blipFill>
          <a:blip r:embed="rId12" cstate="print"/>
          <a:srcRect/>
          <a:stretch>
            <a:fillRect/>
          </a:stretch>
        </p:blipFill>
        <p:spPr bwMode="auto">
          <a:xfrm>
            <a:off x="381000" y="1219200"/>
            <a:ext cx="1981200" cy="1485900"/>
          </a:xfrm>
          <a:prstGeom prst="rect">
            <a:avLst/>
          </a:prstGeom>
          <a:noFill/>
        </p:spPr>
      </p:pic>
    </p:spTree>
  </p:cSld>
  <p:clrMapOvr>
    <a:masterClrMapping/>
  </p:clrMapOvr>
  <p:transition spd="med"/>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C00000"/>
                </a:solidFill>
              </a:rPr>
              <a:t>? Real, or GOES-R Synthetic?</a:t>
            </a:r>
            <a:endParaRPr lang="en-US" dirty="0">
              <a:solidFill>
                <a:srgbClr val="C00000"/>
              </a:solidFill>
            </a:endParaRPr>
          </a:p>
        </p:txBody>
      </p:sp>
      <p:pic>
        <p:nvPicPr>
          <p:cNvPr id="8" name="Content Placeholder 7" descr="24apr10simIRloop.gif"/>
          <p:cNvPicPr>
            <a:picLocks noGrp="1" noChangeAspect="1"/>
          </p:cNvPicPr>
          <p:nvPr>
            <p:ph sz="half" idx="1"/>
          </p:nvPr>
        </p:nvPicPr>
        <p:blipFill>
          <a:blip r:embed="rId2" cstate="print"/>
          <a:stretch>
            <a:fillRect/>
          </a:stretch>
        </p:blipFill>
        <p:spPr>
          <a:xfrm>
            <a:off x="0" y="1828800"/>
            <a:ext cx="4495800" cy="3733800"/>
          </a:xfrm>
        </p:spPr>
      </p:pic>
      <p:pic>
        <p:nvPicPr>
          <p:cNvPr id="9" name="Content Placeholder 8" descr="24apr10g13IRloop.GIF"/>
          <p:cNvPicPr>
            <a:picLocks noGrp="1" noChangeAspect="1"/>
          </p:cNvPicPr>
          <p:nvPr>
            <p:ph sz="half" idx="2"/>
          </p:nvPr>
        </p:nvPicPr>
        <p:blipFill>
          <a:blip r:embed="rId3" cstate="print"/>
          <a:stretch>
            <a:fillRect/>
          </a:stretch>
        </p:blipFill>
        <p:spPr>
          <a:xfrm>
            <a:off x="4648200" y="1828800"/>
            <a:ext cx="4495800" cy="37338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10/25/2010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117</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pic>
        <p:nvPicPr>
          <p:cNvPr id="7" name="Content Placeholder 6" descr="sounder_wrf_compare2.gif"/>
          <p:cNvPicPr>
            <a:picLocks noGrp="1" noChangeAspect="1"/>
          </p:cNvPicPr>
          <p:nvPr>
            <p:ph idx="1"/>
          </p:nvPr>
        </p:nvPicPr>
        <p:blipFill>
          <a:blip r:embed="rId3" cstate="print"/>
          <a:stretch>
            <a:fillRect/>
          </a:stretch>
        </p:blipFill>
        <p:spPr>
          <a:xfrm>
            <a:off x="457200" y="1689057"/>
            <a:ext cx="8229600" cy="4530811"/>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10/25/2010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118</a:t>
            </a:fld>
            <a:endParaRPr lang="en-US">
              <a:solidFill>
                <a:prstClr val="white">
                  <a:shade val="50000"/>
                </a:prstClr>
              </a:solidFill>
            </a:endParaRPr>
          </a:p>
        </p:txBody>
      </p:sp>
    </p:spTree>
  </p:cSld>
  <p:clrMapOvr>
    <a:masterClrMapping/>
  </p:clrMapOvr>
  <p:transition>
    <p:fad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4343400" y="0"/>
            <a:ext cx="4419600" cy="1143000"/>
          </a:xfrm>
        </p:spPr>
        <p:txBody>
          <a:bodyPr>
            <a:normAutofit/>
          </a:bodyPr>
          <a:lstStyle/>
          <a:p>
            <a:r>
              <a:rPr lang="en-US" sz="3200" dirty="0" smtClean="0">
                <a:solidFill>
                  <a:srgbClr val="C00000"/>
                </a:solidFill>
              </a:rPr>
              <a:t>WRF/GOES-R Synthetic Imagery</a:t>
            </a:r>
            <a:endParaRPr lang="en-US" sz="3200" dirty="0">
              <a:solidFill>
                <a:srgbClr val="C00000"/>
              </a:solidFill>
            </a:endParaRPr>
          </a:p>
        </p:txBody>
      </p:sp>
      <p:sp>
        <p:nvSpPr>
          <p:cNvPr id="6" name="Content Placeholder 5"/>
          <p:cNvSpPr>
            <a:spLocks noGrp="1"/>
          </p:cNvSpPr>
          <p:nvPr>
            <p:ph sz="half" idx="1"/>
          </p:nvPr>
        </p:nvSpPr>
        <p:spPr>
          <a:xfrm>
            <a:off x="0" y="4419600"/>
            <a:ext cx="5486400" cy="2438400"/>
          </a:xfrm>
        </p:spPr>
        <p:txBody>
          <a:bodyPr/>
          <a:lstStyle/>
          <a:p>
            <a:r>
              <a:rPr lang="en-US" sz="2000" dirty="0" smtClean="0">
                <a:solidFill>
                  <a:schemeClr val="bg1"/>
                </a:solidFill>
              </a:rPr>
              <a:t>6. NSSL/SPC Acquire Imagery from Server</a:t>
            </a:r>
          </a:p>
          <a:p>
            <a:r>
              <a:rPr lang="en-US" sz="2000" dirty="0" smtClean="0">
                <a:solidFill>
                  <a:schemeClr val="bg1"/>
                </a:solidFill>
              </a:rPr>
              <a:t>7. GOES-R Imagery sent to Website</a:t>
            </a:r>
          </a:p>
          <a:p>
            <a:pPr lvl="1"/>
            <a:r>
              <a:rPr lang="en-US" sz="1800" dirty="0" smtClean="0">
                <a:hlinkClick r:id="rId4"/>
              </a:rPr>
              <a:t>http://rammb.cira.colostate.edu/projects/svr_vis/sim_goesr/ch13_loop.asp</a:t>
            </a:r>
            <a:endParaRPr lang="en-US" sz="1800" dirty="0" smtClean="0"/>
          </a:p>
          <a:p>
            <a:pPr lvl="1"/>
            <a:r>
              <a:rPr lang="en-US" sz="1800" dirty="0" smtClean="0">
                <a:hlinkClick r:id="rId5"/>
              </a:rPr>
              <a:t>http://rammb.cira.colostate.edu/projects/svr_vis/sim_goesr/ch9_loop.asp</a:t>
            </a:r>
            <a:endParaRPr lang="en-US" sz="1800" dirty="0"/>
          </a:p>
        </p:txBody>
      </p:sp>
      <p:sp>
        <p:nvSpPr>
          <p:cNvPr id="7" name="Content Placeholder 6"/>
          <p:cNvSpPr>
            <a:spLocks noGrp="1"/>
          </p:cNvSpPr>
          <p:nvPr>
            <p:ph sz="half" idx="2"/>
          </p:nvPr>
        </p:nvSpPr>
        <p:spPr>
          <a:xfrm>
            <a:off x="4419600" y="1219200"/>
            <a:ext cx="4724400" cy="2819401"/>
          </a:xfrm>
        </p:spPr>
        <p:txBody>
          <a:bodyPr/>
          <a:lstStyle/>
          <a:p>
            <a:r>
              <a:rPr lang="en-US" sz="2000" dirty="0" smtClean="0">
                <a:solidFill>
                  <a:schemeClr val="bg1"/>
                </a:solidFill>
              </a:rPr>
              <a:t>1. NSSL run 4km WRF-ARW</a:t>
            </a:r>
          </a:p>
          <a:p>
            <a:r>
              <a:rPr lang="en-US" sz="2000" dirty="0" smtClean="0">
                <a:solidFill>
                  <a:schemeClr val="bg1"/>
                </a:solidFill>
              </a:rPr>
              <a:t>2. Secure Copy Output sent to CIRA</a:t>
            </a:r>
          </a:p>
          <a:p>
            <a:r>
              <a:rPr lang="en-US" sz="2000" dirty="0" smtClean="0">
                <a:solidFill>
                  <a:schemeClr val="bg1"/>
                </a:solidFill>
              </a:rPr>
              <a:t>3. Data arrives at CIRA</a:t>
            </a:r>
          </a:p>
          <a:p>
            <a:r>
              <a:rPr lang="en-US" sz="2000" dirty="0" smtClean="0">
                <a:solidFill>
                  <a:schemeClr val="bg1"/>
                </a:solidFill>
              </a:rPr>
              <a:t>4. Model Output converted to GOES-R Synthetic Imagery</a:t>
            </a:r>
          </a:p>
          <a:p>
            <a:r>
              <a:rPr lang="en-US" sz="2000" dirty="0" smtClean="0">
                <a:solidFill>
                  <a:schemeClr val="bg1"/>
                </a:solidFill>
              </a:rPr>
              <a:t>5. GOES-R Imagery Sent to NAWIPS Server</a:t>
            </a:r>
            <a:endParaRPr lang="en-US" sz="2000" dirty="0">
              <a:solidFill>
                <a:schemeClr val="bg1"/>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10/25/2010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119</a:t>
            </a:fld>
            <a:endParaRPr lang="en-US">
              <a:solidFill>
                <a:prstClr val="white">
                  <a:shade val="50000"/>
                </a:prstClr>
              </a:solidFill>
            </a:endParaRPr>
          </a:p>
        </p:txBody>
      </p:sp>
      <p:cxnSp>
        <p:nvCxnSpPr>
          <p:cNvPr id="16" name="Straight Arrow Connector 15"/>
          <p:cNvCxnSpPr/>
          <p:nvPr/>
        </p:nvCxnSpPr>
        <p:spPr>
          <a:xfrm rot="16200000" flipV="1">
            <a:off x="2247900" y="1866900"/>
            <a:ext cx="2438400" cy="1295400"/>
          </a:xfrm>
          <a:prstGeom prst="straightConnector1">
            <a:avLst/>
          </a:prstGeom>
          <a:ln w="50800">
            <a:tailEnd type="arrow"/>
          </a:ln>
        </p:spPr>
        <p:style>
          <a:lnRef idx="1">
            <a:schemeClr val="dk1"/>
          </a:lnRef>
          <a:fillRef idx="0">
            <a:schemeClr val="dk1"/>
          </a:fillRef>
          <a:effectRef idx="0">
            <a:schemeClr val="dk1"/>
          </a:effectRef>
          <a:fontRef idx="minor">
            <a:schemeClr val="tx1"/>
          </a:fontRef>
        </p:style>
      </p:cxnSp>
      <p:cxnSp>
        <p:nvCxnSpPr>
          <p:cNvPr id="20" name="Straight Arrow Connector 19"/>
          <p:cNvCxnSpPr/>
          <p:nvPr/>
        </p:nvCxnSpPr>
        <p:spPr>
          <a:xfrm>
            <a:off x="4114800" y="3733800"/>
            <a:ext cx="2819400" cy="1524000"/>
          </a:xfrm>
          <a:prstGeom prst="straightConnector1">
            <a:avLst/>
          </a:prstGeom>
          <a:ln w="50800">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lstStyle/>
          <a:p>
            <a:pPr eaLnBrk="1" hangingPunct="1">
              <a:defRPr/>
            </a:pPr>
            <a:r>
              <a:rPr lang="en-US" dirty="0" smtClean="0">
                <a:solidFill>
                  <a:srgbClr val="C00000"/>
                </a:solidFill>
                <a:effectLst>
                  <a:outerShdw blurRad="38100" dist="38100" dir="2700000" algn="tl">
                    <a:srgbClr val="000000">
                      <a:alpha val="43137"/>
                    </a:srgbClr>
                  </a:outerShdw>
                </a:effectLst>
              </a:rPr>
              <a:t>Redoubt </a:t>
            </a:r>
            <a:r>
              <a:rPr lang="en-US" dirty="0" err="1" smtClean="0">
                <a:solidFill>
                  <a:srgbClr val="C00000"/>
                </a:solidFill>
                <a:effectLst>
                  <a:outerShdw blurRad="38100" dist="38100" dir="2700000" algn="tl">
                    <a:srgbClr val="000000">
                      <a:alpha val="43137"/>
                    </a:srgbClr>
                  </a:outerShdw>
                </a:effectLst>
              </a:rPr>
              <a:t>Webicorder</a:t>
            </a:r>
            <a:endParaRPr lang="en-US" dirty="0" smtClean="0">
              <a:solidFill>
                <a:srgbClr val="C00000"/>
              </a:solidFill>
              <a:effectLst>
                <a:outerShdw blurRad="38100" dist="38100" dir="2700000" algn="tl">
                  <a:srgbClr val="000000">
                    <a:alpha val="43137"/>
                  </a:srgbClr>
                </a:outerShdw>
              </a:effectLst>
            </a:endParaRPr>
          </a:p>
        </p:txBody>
      </p:sp>
      <p:sp>
        <p:nvSpPr>
          <p:cNvPr id="8195" name="Rectangle 4"/>
          <p:cNvSpPr>
            <a:spLocks noChangeArrowheads="1"/>
          </p:cNvSpPr>
          <p:nvPr/>
        </p:nvSpPr>
        <p:spPr bwMode="auto">
          <a:xfrm>
            <a:off x="57150" y="6248400"/>
            <a:ext cx="9086850" cy="366713"/>
          </a:xfrm>
          <a:prstGeom prst="rect">
            <a:avLst/>
          </a:prstGeom>
          <a:noFill/>
          <a:ln w="9525">
            <a:noFill/>
            <a:miter lim="800000"/>
            <a:headEnd/>
            <a:tailEnd/>
          </a:ln>
        </p:spPr>
        <p:txBody>
          <a:bodyPr wrap="none">
            <a:spAutoFit/>
          </a:bodyPr>
          <a:lstStyle/>
          <a:p>
            <a:r>
              <a:rPr lang="en-US" dirty="0">
                <a:hlinkClick r:id="rId2"/>
              </a:rPr>
              <a:t>http</a:t>
            </a:r>
            <a:r>
              <a:rPr lang="en-US">
                <a:hlinkClick r:id="rId2"/>
              </a:rPr>
              <a:t>://</a:t>
            </a:r>
            <a:r>
              <a:rPr lang="en-US" smtClean="0">
                <a:hlinkClick r:id="rId2"/>
              </a:rPr>
              <a:t>www.avo.alaska.edu/webicorders/webicorder.php?volcname=Redoubt&amp;station=34</a:t>
            </a:r>
            <a:endParaRPr lang="en-US" dirty="0"/>
          </a:p>
        </p:txBody>
      </p:sp>
      <p:pic>
        <p:nvPicPr>
          <p:cNvPr id="8196" name="Picture 5"/>
          <p:cNvPicPr>
            <a:picLocks noGrp="1" noChangeAspect="1" noChangeArrowheads="1"/>
          </p:cNvPicPr>
          <p:nvPr>
            <p:ph type="body" idx="1"/>
          </p:nvPr>
        </p:nvPicPr>
        <p:blipFill>
          <a:blip r:embed="rId3" cstate="print"/>
          <a:srcRect/>
          <a:stretch>
            <a:fillRect/>
          </a:stretch>
        </p:blipFill>
        <p:spPr>
          <a:xfrm>
            <a:off x="533400" y="1524000"/>
            <a:ext cx="4073525" cy="2239963"/>
          </a:xfrm>
        </p:spPr>
      </p:pic>
      <p:sp>
        <p:nvSpPr>
          <p:cNvPr id="8197" name="TextBox 6"/>
          <p:cNvSpPr txBox="1">
            <a:spLocks noChangeArrowheads="1"/>
          </p:cNvSpPr>
          <p:nvPr/>
        </p:nvSpPr>
        <p:spPr bwMode="auto">
          <a:xfrm>
            <a:off x="1143000" y="3962400"/>
            <a:ext cx="3124200" cy="369888"/>
          </a:xfrm>
          <a:prstGeom prst="rect">
            <a:avLst/>
          </a:prstGeom>
          <a:noFill/>
          <a:ln w="9525">
            <a:noFill/>
            <a:miter lim="800000"/>
            <a:headEnd/>
            <a:tailEnd/>
          </a:ln>
        </p:spPr>
        <p:txBody>
          <a:bodyPr>
            <a:spAutoFit/>
          </a:bodyPr>
          <a:lstStyle/>
          <a:p>
            <a:r>
              <a:rPr lang="en-US" dirty="0">
                <a:solidFill>
                  <a:schemeClr val="bg1"/>
                </a:solidFill>
              </a:rPr>
              <a:t>Monday January 26, 2009</a:t>
            </a:r>
          </a:p>
        </p:txBody>
      </p:sp>
      <p:pic>
        <p:nvPicPr>
          <p:cNvPr id="8198" name="Picture 3"/>
          <p:cNvPicPr>
            <a:picLocks noChangeAspect="1" noChangeArrowheads="1"/>
          </p:cNvPicPr>
          <p:nvPr/>
        </p:nvPicPr>
        <p:blipFill>
          <a:blip r:embed="rId4" cstate="print"/>
          <a:srcRect/>
          <a:stretch>
            <a:fillRect/>
          </a:stretch>
        </p:blipFill>
        <p:spPr bwMode="auto">
          <a:xfrm>
            <a:off x="4724400" y="2895600"/>
            <a:ext cx="4114800" cy="2438400"/>
          </a:xfrm>
          <a:prstGeom prst="rect">
            <a:avLst/>
          </a:prstGeom>
          <a:noFill/>
          <a:ln w="9525">
            <a:noFill/>
            <a:miter lim="800000"/>
            <a:headEnd/>
            <a:tailEnd/>
          </a:ln>
        </p:spPr>
      </p:pic>
      <p:sp>
        <p:nvSpPr>
          <p:cNvPr id="8199" name="Rectangle 8"/>
          <p:cNvSpPr>
            <a:spLocks noChangeArrowheads="1"/>
          </p:cNvSpPr>
          <p:nvPr/>
        </p:nvSpPr>
        <p:spPr bwMode="auto">
          <a:xfrm>
            <a:off x="5410200" y="5486400"/>
            <a:ext cx="2690160" cy="369332"/>
          </a:xfrm>
          <a:prstGeom prst="rect">
            <a:avLst/>
          </a:prstGeom>
          <a:noFill/>
          <a:ln w="9525">
            <a:noFill/>
            <a:miter lim="800000"/>
            <a:headEnd/>
            <a:tailEnd/>
          </a:ln>
        </p:spPr>
        <p:txBody>
          <a:bodyPr wrap="none">
            <a:spAutoFit/>
          </a:bodyPr>
          <a:lstStyle/>
          <a:p>
            <a:r>
              <a:rPr lang="en-US" dirty="0">
                <a:solidFill>
                  <a:schemeClr val="bg1"/>
                </a:solidFill>
              </a:rPr>
              <a:t>Sunday January 25, 2009</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California Fires 2007</a:t>
            </a:r>
            <a:endParaRPr lang="en-US" dirty="0">
              <a:solidFill>
                <a:srgbClr val="C00000"/>
              </a:solidFill>
            </a:endParaRPr>
          </a:p>
        </p:txBody>
      </p:sp>
      <p:sp>
        <p:nvSpPr>
          <p:cNvPr id="5" name="Date Placeholder 4"/>
          <p:cNvSpPr>
            <a:spLocks noGrp="1"/>
          </p:cNvSpPr>
          <p:nvPr>
            <p:ph type="dt" sz="half" idx="10"/>
          </p:nvPr>
        </p:nvSpPr>
        <p:spPr/>
        <p:txBody>
          <a:bodyPr/>
          <a:lstStyle/>
          <a:p>
            <a:pPr>
              <a:defRPr/>
            </a:pPr>
            <a:fld id="{3D090041-2E4E-478B-BFDC-C5DB2A29F9C2}" type="datetime1">
              <a:rPr lang="en-US" smtClean="0">
                <a:solidFill>
                  <a:prstClr val="white">
                    <a:shade val="50000"/>
                  </a:prstClr>
                </a:solidFill>
              </a:rPr>
              <a:pPr>
                <a:defRPr/>
              </a:pPr>
              <a:t>10/25/2010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64CD284C-C0F3-4478-B002-08FD6F7DEC2B}" type="slidenum">
              <a:rPr lang="en-US" smtClean="0">
                <a:solidFill>
                  <a:prstClr val="white">
                    <a:shade val="50000"/>
                  </a:prstClr>
                </a:solidFill>
              </a:rPr>
              <a:pPr>
                <a:defRPr/>
              </a:pPr>
              <a:t>120</a:t>
            </a:fld>
            <a:endParaRPr lang="en-US">
              <a:solidFill>
                <a:prstClr val="white">
                  <a:shade val="50000"/>
                </a:prstClr>
              </a:solidFill>
            </a:endParaRPr>
          </a:p>
        </p:txBody>
      </p:sp>
      <p:pic>
        <p:nvPicPr>
          <p:cNvPr id="7" name="Picture 10" descr="USA5"/>
          <p:cNvPicPr>
            <a:picLocks noGrp="1" noChangeAspect="1" noChangeArrowheads="1"/>
          </p:cNvPicPr>
          <p:nvPr>
            <p:ph sz="half" idx="1"/>
          </p:nvPr>
        </p:nvPicPr>
        <p:blipFill>
          <a:blip r:embed="rId3" cstate="print"/>
          <a:srcRect/>
          <a:stretch>
            <a:fillRect/>
          </a:stretch>
        </p:blipFill>
        <p:spPr bwMode="auto">
          <a:xfrm>
            <a:off x="0" y="1911190"/>
            <a:ext cx="4495800" cy="4337209"/>
          </a:xfrm>
          <a:prstGeom prst="rect">
            <a:avLst/>
          </a:prstGeom>
          <a:noFill/>
          <a:ln w="9525">
            <a:noFill/>
            <a:miter lim="800000"/>
            <a:headEnd/>
            <a:tailEnd/>
          </a:ln>
        </p:spPr>
      </p:pic>
      <p:pic>
        <p:nvPicPr>
          <p:cNvPr id="8" name="Picture 88" descr="Simulated-CA-smoke_RGB_synthetic-Green_Rayeligh-corrected"/>
          <p:cNvPicPr>
            <a:picLocks noGrp="1" noChangeAspect="1" noChangeArrowheads="1"/>
          </p:cNvPicPr>
          <p:nvPr>
            <p:ph sz="half" idx="2"/>
          </p:nvPr>
        </p:nvPicPr>
        <p:blipFill>
          <a:blip r:embed="rId4" cstate="print"/>
          <a:srcRect/>
          <a:stretch>
            <a:fillRect/>
          </a:stretch>
        </p:blipFill>
        <p:spPr bwMode="auto">
          <a:xfrm>
            <a:off x="4648200" y="1905000"/>
            <a:ext cx="4495800" cy="4343400"/>
          </a:xfrm>
          <a:prstGeom prst="rect">
            <a:avLst/>
          </a:prstGeom>
          <a:noFill/>
          <a:ln w="9525">
            <a:noFill/>
            <a:miter lim="800000"/>
            <a:headEnd/>
            <a:tailEnd/>
          </a:ln>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0000" r="-26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10/25/2010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121</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2000" r="-12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10/25/2010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122</a:t>
            </a:fld>
            <a:endParaRPr lang="en-US">
              <a:solidFill>
                <a:prstClr val="white">
                  <a:shade val="50000"/>
                </a:prstClr>
              </a:solidFill>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solidFill>
                  <a:srgbClr val="C00000"/>
                </a:solidFill>
                <a:effectLst>
                  <a:outerShdw blurRad="38100" dist="38100" dir="2700000" algn="tl">
                    <a:srgbClr val="000000">
                      <a:alpha val="43137"/>
                    </a:srgbClr>
                  </a:outerShdw>
                </a:effectLst>
              </a:rPr>
              <a:t>End of Part 2</a:t>
            </a:r>
            <a:endParaRPr lang="en-US" sz="4400"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447800"/>
            <a:ext cx="8229600" cy="4953000"/>
          </a:xfrm>
        </p:spPr>
        <p:txBody>
          <a:bodyPr/>
          <a:lstStyle/>
          <a:p>
            <a:r>
              <a:rPr lang="en-US" dirty="0" smtClean="0">
                <a:solidFill>
                  <a:schemeClr val="bg1"/>
                </a:solidFill>
              </a:rPr>
              <a:t>For more information concerning this session, please see the student guide and talking points.</a:t>
            </a:r>
          </a:p>
          <a:p>
            <a:pPr lvl="1"/>
            <a:r>
              <a:rPr lang="en-US" dirty="0" smtClean="0">
                <a:solidFill>
                  <a:schemeClr val="bg1"/>
                </a:solidFill>
              </a:rPr>
              <a:t>Talking points, links and references:  (list URL)</a:t>
            </a:r>
          </a:p>
          <a:p>
            <a:pPr lvl="1">
              <a:buNone/>
            </a:pPr>
            <a:r>
              <a:rPr lang="en-US" sz="3600" b="1" dirty="0" smtClean="0">
                <a:solidFill>
                  <a:schemeClr val="bg1"/>
                </a:solidFill>
              </a:rPr>
              <a:t>Contacts:</a:t>
            </a:r>
          </a:p>
          <a:p>
            <a:r>
              <a:rPr lang="en-US" dirty="0" smtClean="0">
                <a:solidFill>
                  <a:schemeClr val="bg1"/>
                </a:solidFill>
              </a:rPr>
              <a:t>CIRA/VISIT/</a:t>
            </a:r>
            <a:r>
              <a:rPr lang="en-US" dirty="0" err="1" smtClean="0">
                <a:solidFill>
                  <a:schemeClr val="bg1"/>
                </a:solidFill>
              </a:rPr>
              <a:t>SHyMet</a:t>
            </a:r>
            <a:r>
              <a:rPr lang="en-US" dirty="0" smtClean="0">
                <a:solidFill>
                  <a:schemeClr val="bg1"/>
                </a:solidFill>
              </a:rPr>
              <a:t> contact:</a:t>
            </a:r>
          </a:p>
          <a:p>
            <a:pPr lvl="1"/>
            <a:r>
              <a:rPr lang="en-US" dirty="0" smtClean="0">
                <a:solidFill>
                  <a:schemeClr val="bg1"/>
                </a:solidFill>
              </a:rPr>
              <a:t>Jeff Braun:  </a:t>
            </a:r>
            <a:r>
              <a:rPr lang="en-US" dirty="0" smtClean="0">
                <a:solidFill>
                  <a:schemeClr val="bg1"/>
                </a:solidFill>
                <a:hlinkClick r:id="rId2"/>
              </a:rPr>
              <a:t>Braun@cira.colostate.edu</a:t>
            </a:r>
            <a:endParaRPr lang="en-US" dirty="0" smtClean="0">
              <a:solidFill>
                <a:schemeClr val="bg1"/>
              </a:solidFill>
            </a:endParaRPr>
          </a:p>
          <a:p>
            <a:pPr lvl="0"/>
            <a:r>
              <a:rPr lang="en-US" dirty="0" smtClean="0">
                <a:solidFill>
                  <a:prstClr val="black"/>
                </a:solidFill>
              </a:rPr>
              <a:t>Anchorage, Alaska ESSD contact:</a:t>
            </a:r>
          </a:p>
          <a:p>
            <a:pPr lvl="1"/>
            <a:r>
              <a:rPr lang="en-US" dirty="0" smtClean="0">
                <a:solidFill>
                  <a:prstClr val="black"/>
                </a:solidFill>
              </a:rPr>
              <a:t>Jeff Osiensky: </a:t>
            </a:r>
            <a:r>
              <a:rPr lang="en-US" dirty="0" smtClean="0">
                <a:hlinkClick r:id="rId3"/>
              </a:rPr>
              <a:t>jeffrey.osiensky@noaa.gov</a:t>
            </a:r>
            <a:r>
              <a:rPr lang="en-US" dirty="0" smtClean="0"/>
              <a:t> </a:t>
            </a:r>
            <a:endParaRPr lang="en-US" dirty="0" smtClean="0">
              <a:solidFill>
                <a:prstClr val="black"/>
              </a:solidFill>
            </a:endParaRPr>
          </a:p>
          <a:p>
            <a:pPr lvl="0"/>
            <a:r>
              <a:rPr lang="en-US" dirty="0" smtClean="0">
                <a:solidFill>
                  <a:prstClr val="black"/>
                </a:solidFill>
              </a:rPr>
              <a:t>Anchorage, Alaska CWSU contact:</a:t>
            </a:r>
          </a:p>
          <a:p>
            <a:pPr lvl="1"/>
            <a:r>
              <a:rPr lang="en-US" dirty="0" smtClean="0">
                <a:solidFill>
                  <a:prstClr val="black"/>
                </a:solidFill>
              </a:rPr>
              <a:t>Kristine Nelson: </a:t>
            </a:r>
            <a:r>
              <a:rPr lang="en-US" dirty="0" smtClean="0">
                <a:hlinkClick r:id="rId4"/>
              </a:rPr>
              <a:t>kristine.a.nelson@noaa.gov</a:t>
            </a:r>
            <a:endParaRPr lang="en-US" dirty="0" smtClean="0"/>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123</a:t>
            </a:fld>
            <a:endParaRPr lang="en-US">
              <a:solidFill>
                <a:prstClr val="white">
                  <a:shade val="50000"/>
                </a:prstClr>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effectLst>
                  <a:outerShdw blurRad="38100" dist="38100" dir="2700000" algn="tl">
                    <a:srgbClr val="000000">
                      <a:alpha val="43137"/>
                    </a:srgbClr>
                  </a:outerShdw>
                </a:effectLst>
              </a:rPr>
              <a:t>NOAA ARL </a:t>
            </a:r>
            <a:r>
              <a:rPr lang="en-US" dirty="0" err="1" smtClean="0">
                <a:solidFill>
                  <a:srgbClr val="C00000"/>
                </a:solidFill>
                <a:effectLst>
                  <a:outerShdw blurRad="38100" dist="38100" dir="2700000" algn="tl">
                    <a:srgbClr val="000000">
                      <a:alpha val="43137"/>
                    </a:srgbClr>
                  </a:outerShdw>
                </a:effectLst>
              </a:rPr>
              <a:t>HySPLIT</a:t>
            </a:r>
            <a:endParaRPr lang="en-US" dirty="0" smtClean="0">
              <a:solidFill>
                <a:srgbClr val="C00000"/>
              </a:solidFill>
              <a:effectLst>
                <a:outerShdw blurRad="38100" dist="38100" dir="2700000" algn="tl">
                  <a:srgbClr val="000000">
                    <a:alpha val="43137"/>
                  </a:srgbClr>
                </a:outerShdw>
              </a:effectLst>
            </a:endParaRPr>
          </a:p>
        </p:txBody>
      </p:sp>
      <p:sp>
        <p:nvSpPr>
          <p:cNvPr id="12291" name="Rectangle 3"/>
          <p:cNvSpPr>
            <a:spLocks noChangeArrowheads="1"/>
          </p:cNvSpPr>
          <p:nvPr/>
        </p:nvSpPr>
        <p:spPr bwMode="auto">
          <a:xfrm>
            <a:off x="990600" y="5638800"/>
            <a:ext cx="7010400" cy="369888"/>
          </a:xfrm>
          <a:prstGeom prst="rect">
            <a:avLst/>
          </a:prstGeom>
          <a:noFill/>
          <a:ln w="9525">
            <a:noFill/>
            <a:miter lim="800000"/>
            <a:headEnd/>
            <a:tailEnd/>
          </a:ln>
        </p:spPr>
        <p:txBody>
          <a:bodyPr wrap="square">
            <a:spAutoFit/>
          </a:bodyPr>
          <a:lstStyle/>
          <a:p>
            <a:r>
              <a:rPr lang="en-US" dirty="0">
                <a:hlinkClick r:id="rId2"/>
              </a:rPr>
              <a:t>http://www.arl.noaa.gov/READY_traj_alaska.php</a:t>
            </a:r>
            <a:endParaRPr lang="en-US" dirty="0"/>
          </a:p>
        </p:txBody>
      </p:sp>
      <p:pic>
        <p:nvPicPr>
          <p:cNvPr id="12292" name="Picture 2"/>
          <p:cNvPicPr>
            <a:picLocks noGrp="1" noChangeAspect="1" noChangeArrowheads="1"/>
          </p:cNvPicPr>
          <p:nvPr>
            <p:ph idx="1"/>
          </p:nvPr>
        </p:nvPicPr>
        <p:blipFill>
          <a:blip r:embed="rId3" cstate="print"/>
          <a:srcRect/>
          <a:stretch>
            <a:fillRect/>
          </a:stretch>
        </p:blipFill>
        <p:spPr>
          <a:xfrm>
            <a:off x="228600" y="1752600"/>
            <a:ext cx="2295525" cy="2849563"/>
          </a:xfrm>
          <a:noFill/>
        </p:spPr>
      </p:pic>
      <p:pic>
        <p:nvPicPr>
          <p:cNvPr id="12293" name="Picture 3"/>
          <p:cNvPicPr>
            <a:picLocks noChangeAspect="1" noChangeArrowheads="1"/>
          </p:cNvPicPr>
          <p:nvPr/>
        </p:nvPicPr>
        <p:blipFill>
          <a:blip r:embed="rId4" cstate="print"/>
          <a:srcRect/>
          <a:stretch>
            <a:fillRect/>
          </a:stretch>
        </p:blipFill>
        <p:spPr bwMode="auto">
          <a:xfrm>
            <a:off x="3124200" y="1752600"/>
            <a:ext cx="2271713" cy="2819400"/>
          </a:xfrm>
          <a:prstGeom prst="rect">
            <a:avLst/>
          </a:prstGeom>
          <a:noFill/>
          <a:ln w="9525">
            <a:noFill/>
            <a:miter lim="800000"/>
            <a:headEnd/>
            <a:tailEnd/>
          </a:ln>
        </p:spPr>
      </p:pic>
      <p:pic>
        <p:nvPicPr>
          <p:cNvPr id="12294" name="Picture 4"/>
          <p:cNvPicPr>
            <a:picLocks noChangeAspect="1" noChangeArrowheads="1"/>
          </p:cNvPicPr>
          <p:nvPr/>
        </p:nvPicPr>
        <p:blipFill>
          <a:blip r:embed="rId5" cstate="print"/>
          <a:srcRect/>
          <a:stretch>
            <a:fillRect/>
          </a:stretch>
        </p:blipFill>
        <p:spPr bwMode="auto">
          <a:xfrm>
            <a:off x="6096000" y="1752600"/>
            <a:ext cx="2427288" cy="2819400"/>
          </a:xfrm>
          <a:prstGeom prst="rect">
            <a:avLst/>
          </a:prstGeom>
          <a:noFill/>
          <a:ln w="9525">
            <a:noFill/>
            <a:miter lim="800000"/>
            <a:headEnd/>
            <a:tailEnd/>
          </a:ln>
        </p:spPr>
      </p:pic>
      <p:sp>
        <p:nvSpPr>
          <p:cNvPr id="12295" name="TextBox 7"/>
          <p:cNvSpPr txBox="1">
            <a:spLocks noChangeArrowheads="1"/>
          </p:cNvSpPr>
          <p:nvPr/>
        </p:nvSpPr>
        <p:spPr bwMode="auto">
          <a:xfrm>
            <a:off x="762000" y="4876800"/>
            <a:ext cx="7391400" cy="369888"/>
          </a:xfrm>
          <a:prstGeom prst="rect">
            <a:avLst/>
          </a:prstGeom>
          <a:noFill/>
          <a:ln w="9525">
            <a:noFill/>
            <a:miter lim="800000"/>
            <a:headEnd/>
            <a:tailEnd/>
          </a:ln>
        </p:spPr>
        <p:txBody>
          <a:bodyPr>
            <a:spAutoFit/>
          </a:bodyPr>
          <a:lstStyle/>
          <a:p>
            <a:r>
              <a:rPr lang="en-US" dirty="0">
                <a:solidFill>
                  <a:schemeClr val="bg1"/>
                </a:solidFill>
              </a:rPr>
              <a:t>Alaska Trajectories – NAM, GFS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r="-11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0" y="304800"/>
            <a:ext cx="4572000" cy="1143000"/>
          </a:xfrm>
        </p:spPr>
        <p:txBody>
          <a:bodyPr/>
          <a:lstStyle/>
          <a:p>
            <a:r>
              <a:rPr lang="en-US" dirty="0" smtClean="0">
                <a:solidFill>
                  <a:srgbClr val="C00000"/>
                </a:solidFill>
              </a:rPr>
              <a:t>The Eruption</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14</a:t>
            </a:fld>
            <a:endParaRPr lang="en-US">
              <a:solidFill>
                <a:prstClr val="white">
                  <a:shade val="50000"/>
                </a:prstClr>
              </a:solidFill>
            </a:endParaRPr>
          </a:p>
        </p:txBody>
      </p:sp>
      <p:sp>
        <p:nvSpPr>
          <p:cNvPr id="7" name="TextBox 6"/>
          <p:cNvSpPr txBox="1"/>
          <p:nvPr/>
        </p:nvSpPr>
        <p:spPr>
          <a:xfrm>
            <a:off x="5791200" y="6324600"/>
            <a:ext cx="3352800" cy="246221"/>
          </a:xfrm>
          <a:prstGeom prst="rect">
            <a:avLst/>
          </a:prstGeom>
          <a:noFill/>
        </p:spPr>
        <p:txBody>
          <a:bodyPr wrap="square" rtlCol="0">
            <a:spAutoFit/>
          </a:bodyPr>
          <a:lstStyle/>
          <a:p>
            <a:r>
              <a:rPr lang="en-US" sz="1000" dirty="0" smtClean="0"/>
              <a:t>Photo:  Kristi Wallace - U.S. Geological Survey/AVO</a:t>
            </a:r>
            <a:endParaRPr lang="en-US" sz="1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solidFill>
                  <a:srgbClr val="C00000"/>
                </a:solidFill>
              </a:rPr>
              <a:t>Eruption Results</a:t>
            </a:r>
            <a:endParaRPr lang="en-US" dirty="0">
              <a:solidFill>
                <a:srgbClr val="C00000"/>
              </a:solidFill>
            </a:endParaRPr>
          </a:p>
        </p:txBody>
      </p:sp>
      <p:sp>
        <p:nvSpPr>
          <p:cNvPr id="5" name="Content Placeholder 4"/>
          <p:cNvSpPr>
            <a:spLocks noGrp="1"/>
          </p:cNvSpPr>
          <p:nvPr>
            <p:ph idx="1"/>
          </p:nvPr>
        </p:nvSpPr>
        <p:spPr>
          <a:xfrm>
            <a:off x="457200" y="1219200"/>
            <a:ext cx="8229600" cy="5089525"/>
          </a:xfrm>
        </p:spPr>
        <p:txBody>
          <a:bodyPr/>
          <a:lstStyle/>
          <a:p>
            <a:r>
              <a:rPr lang="en-US" dirty="0" smtClean="0">
                <a:solidFill>
                  <a:schemeClr val="bg1"/>
                </a:solidFill>
              </a:rPr>
              <a:t>Between March 22 and April 4 (2009), there were some 19 “explosive events.” </a:t>
            </a:r>
          </a:p>
          <a:p>
            <a:r>
              <a:rPr lang="en-US" dirty="0" smtClean="0">
                <a:solidFill>
                  <a:schemeClr val="bg1"/>
                </a:solidFill>
              </a:rPr>
              <a:t>16 of the 19 events affected flight levels up to at least 36,000 feet with 4 of those eruptions going to 50,000 feet or higher. </a:t>
            </a:r>
          </a:p>
          <a:p>
            <a:r>
              <a:rPr lang="en-US" dirty="0" smtClean="0">
                <a:solidFill>
                  <a:schemeClr val="bg1"/>
                </a:solidFill>
              </a:rPr>
              <a:t>Two major lahars moved down the Drift River (partially burying Chevron's Drift River Oil Terminal). </a:t>
            </a:r>
          </a:p>
          <a:p>
            <a:r>
              <a:rPr lang="en-US" dirty="0" smtClean="0">
                <a:solidFill>
                  <a:schemeClr val="bg1"/>
                </a:solidFill>
              </a:rPr>
              <a:t>Airborne ash clouds caused multiple flight cancellations and reroutes.    </a:t>
            </a:r>
            <a:endParaRPr lang="en-US" dirty="0">
              <a:solidFill>
                <a:schemeClr val="bg1"/>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10/25/2010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15</a:t>
            </a:fld>
            <a:endParaRPr lang="en-US">
              <a:solidFill>
                <a:prstClr val="white">
                  <a:shade val="50000"/>
                </a:prstClr>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endParaRPr lang="en-US" dirty="0"/>
          </a:p>
        </p:txBody>
      </p:sp>
      <p:pic>
        <p:nvPicPr>
          <p:cNvPr id="6" name="Content Placeholder 5" descr="200903231430_ash005.gif"/>
          <p:cNvPicPr>
            <a:picLocks noGrp="1" noChangeAspect="1"/>
          </p:cNvPicPr>
          <p:nvPr>
            <p:ph idx="1"/>
          </p:nvPr>
        </p:nvPicPr>
        <p:blipFill>
          <a:blip r:embed="rId3" cstate="print"/>
          <a:stretch>
            <a:fillRect/>
          </a:stretch>
        </p:blipFill>
        <p:spPr>
          <a:xfrm>
            <a:off x="1447800" y="1219200"/>
            <a:ext cx="6096000" cy="56388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16</a:t>
            </a:fld>
            <a:endParaRPr lang="en-US">
              <a:solidFill>
                <a:prstClr val="white">
                  <a:shade val="50000"/>
                </a:prstClr>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endParaRPr lang="en-US"/>
          </a:p>
        </p:txBody>
      </p:sp>
      <p:pic>
        <p:nvPicPr>
          <p:cNvPr id="6" name="Content Placeholder 5" descr="Trajectory0323200912Z.gif"/>
          <p:cNvPicPr>
            <a:picLocks noGrp="1" noChangeAspect="1"/>
          </p:cNvPicPr>
          <p:nvPr>
            <p:ph idx="1"/>
          </p:nvPr>
        </p:nvPicPr>
        <p:blipFill>
          <a:blip r:embed="rId2" cstate="print"/>
          <a:stretch>
            <a:fillRect/>
          </a:stretch>
        </p:blipFill>
        <p:spPr>
          <a:xfrm>
            <a:off x="1828800" y="1066800"/>
            <a:ext cx="5334000" cy="56388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17</a:t>
            </a:fld>
            <a:endParaRPr lang="en-US">
              <a:solidFill>
                <a:prstClr val="white">
                  <a:shade val="50000"/>
                </a:prstClr>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endParaRPr lang="en-US"/>
          </a:p>
        </p:txBody>
      </p:sp>
      <p:pic>
        <p:nvPicPr>
          <p:cNvPr id="6" name="Content Placeholder 5" descr="24113_con0002.gif"/>
          <p:cNvPicPr>
            <a:picLocks noGrp="1" noChangeAspect="1"/>
          </p:cNvPicPr>
          <p:nvPr>
            <p:ph idx="1"/>
          </p:nvPr>
        </p:nvPicPr>
        <p:blipFill>
          <a:blip r:embed="rId2" cstate="print"/>
          <a:stretch>
            <a:fillRect/>
          </a:stretch>
        </p:blipFill>
        <p:spPr>
          <a:xfrm>
            <a:off x="1600200" y="1066800"/>
            <a:ext cx="5791200" cy="56388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18</a:t>
            </a:fld>
            <a:endParaRPr lang="en-US">
              <a:solidFill>
                <a:prstClr val="white">
                  <a:shade val="50000"/>
                </a:prstClr>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endParaRPr lang="en-US"/>
          </a:p>
        </p:txBody>
      </p:sp>
      <p:pic>
        <p:nvPicPr>
          <p:cNvPr id="6" name="Content Placeholder 5" descr="24113_part0002.gif"/>
          <p:cNvPicPr>
            <a:picLocks noGrp="1" noChangeAspect="1"/>
          </p:cNvPicPr>
          <p:nvPr>
            <p:ph idx="1"/>
          </p:nvPr>
        </p:nvPicPr>
        <p:blipFill>
          <a:blip r:embed="rId2" cstate="print"/>
          <a:stretch>
            <a:fillRect/>
          </a:stretch>
        </p:blipFill>
        <p:spPr>
          <a:xfrm>
            <a:off x="1828800" y="990600"/>
            <a:ext cx="5486400" cy="56388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19</a:t>
            </a:fld>
            <a:endParaRPr lang="en-US">
              <a:solidFill>
                <a:prstClr val="white">
                  <a:shade val="50000"/>
                </a:prstClr>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Short Summary from Part 1 of Volcanoes and Volcanic Ash</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905000"/>
            <a:ext cx="8229600" cy="4267200"/>
          </a:xfrm>
        </p:spPr>
        <p:txBody>
          <a:bodyPr/>
          <a:lstStyle/>
          <a:p>
            <a:r>
              <a:rPr lang="en-US" sz="2400" dirty="0" smtClean="0">
                <a:solidFill>
                  <a:schemeClr val="bg1"/>
                </a:solidFill>
              </a:rPr>
              <a:t>Volcanic clouds, which may be invisible, especially in the dark, are a hazard to jet aircraft because they contain volcanic ash, which melts inside jet engines and can cause engine failure.</a:t>
            </a:r>
          </a:p>
          <a:p>
            <a:r>
              <a:rPr lang="en-US" sz="2400" dirty="0" smtClean="0">
                <a:solidFill>
                  <a:schemeClr val="bg1"/>
                </a:solidFill>
              </a:rPr>
              <a:t>The volcanic clouds may exist at a variety of altitudes and can affect the health of people on the ground, and also may be dangerous to aircraft.</a:t>
            </a:r>
          </a:p>
          <a:p>
            <a:r>
              <a:rPr lang="en-US" sz="2400" dirty="0" smtClean="0">
                <a:solidFill>
                  <a:schemeClr val="bg1"/>
                </a:solidFill>
              </a:rPr>
              <a:t>The extent of the volcanic clouds can be mapped by satellites, which sense silicate ash, ice and sulfur dioxide.</a:t>
            </a: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a:t>
            </a:fld>
            <a:endParaRPr lang="en-US">
              <a:solidFill>
                <a:prstClr val="white">
                  <a:shade val="50000"/>
                </a:prstClr>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endParaRPr lang="en-US" dirty="0"/>
          </a:p>
        </p:txBody>
      </p:sp>
      <p:pic>
        <p:nvPicPr>
          <p:cNvPr id="6" name="Content Placeholder 5" descr="1237851105_ak231.png.jpg"/>
          <p:cNvPicPr>
            <a:picLocks noGrp="1" noChangeAspect="1"/>
          </p:cNvPicPr>
          <p:nvPr>
            <p:ph idx="1"/>
          </p:nvPr>
        </p:nvPicPr>
        <p:blipFill>
          <a:blip r:embed="rId3" cstate="print"/>
          <a:stretch>
            <a:fillRect/>
          </a:stretch>
        </p:blipFill>
        <p:spPr>
          <a:xfrm>
            <a:off x="1295400" y="1143000"/>
            <a:ext cx="6477000" cy="54864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20</a:t>
            </a:fld>
            <a:endParaRPr lang="en-US">
              <a:solidFill>
                <a:prstClr val="white">
                  <a:shade val="50000"/>
                </a:prstClr>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redoubt_terramodis_20090323.jpg"/>
          <p:cNvPicPr>
            <a:picLocks noGrp="1" noChangeAspect="1"/>
          </p:cNvPicPr>
          <p:nvPr>
            <p:ph idx="1"/>
          </p:nvPr>
        </p:nvPicPr>
        <p:blipFill>
          <a:blip r:embed="rId3" cstate="print"/>
          <a:stretch>
            <a:fillRect/>
          </a:stretch>
        </p:blipFill>
        <p:spPr>
          <a:xfrm>
            <a:off x="1143000" y="1668462"/>
            <a:ext cx="6858000" cy="45720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21</a:t>
            </a:fld>
            <a:endParaRPr lang="en-US">
              <a:solidFill>
                <a:prstClr val="white">
                  <a:shade val="50000"/>
                </a:prstClr>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1237853733_ak231.jpg"/>
          <p:cNvPicPr>
            <a:picLocks noGrp="1" noChangeAspect="1"/>
          </p:cNvPicPr>
          <p:nvPr>
            <p:ph idx="1"/>
          </p:nvPr>
        </p:nvPicPr>
        <p:blipFill>
          <a:blip r:embed="rId3" cstate="print"/>
          <a:stretch>
            <a:fillRect/>
          </a:stretch>
        </p:blipFill>
        <p:spPr>
          <a:xfrm>
            <a:off x="2087290" y="1600200"/>
            <a:ext cx="4969420" cy="4708525"/>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22</a:t>
            </a:fld>
            <a:endParaRPr lang="en-US">
              <a:solidFill>
                <a:prstClr val="white">
                  <a:shade val="50000"/>
                </a:prstClr>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SO2Redoubt.jpg"/>
          <p:cNvPicPr>
            <a:picLocks noGrp="1" noChangeAspect="1"/>
          </p:cNvPicPr>
          <p:nvPr>
            <p:ph idx="1"/>
          </p:nvPr>
        </p:nvPicPr>
        <p:blipFill>
          <a:blip r:embed="rId3" cstate="print"/>
          <a:stretch>
            <a:fillRect/>
          </a:stretch>
        </p:blipFill>
        <p:spPr>
          <a:xfrm>
            <a:off x="1514516" y="1600200"/>
            <a:ext cx="6114968" cy="4708525"/>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23</a:t>
            </a:fld>
            <a:endParaRPr lang="en-US">
              <a:solidFill>
                <a:prstClr val="white">
                  <a:shade val="50000"/>
                </a:prstClr>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redoubt_goe_03262009_GOES.gif"/>
          <p:cNvPicPr>
            <a:picLocks noGrp="1" noChangeAspect="1"/>
          </p:cNvPicPr>
          <p:nvPr>
            <p:ph idx="1"/>
          </p:nvPr>
        </p:nvPicPr>
        <p:blipFill>
          <a:blip r:embed="rId3" cstate="print"/>
          <a:stretch>
            <a:fillRect/>
          </a:stretch>
        </p:blipFill>
        <p:spPr>
          <a:xfrm>
            <a:off x="1143000" y="1668462"/>
            <a:ext cx="6858000" cy="45720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24</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redoubt_ast_05052009.jpg"/>
          <p:cNvPicPr>
            <a:picLocks noGrp="1" noChangeAspect="1"/>
          </p:cNvPicPr>
          <p:nvPr>
            <p:ph idx="1"/>
          </p:nvPr>
        </p:nvPicPr>
        <p:blipFill>
          <a:blip r:embed="rId3" cstate="print"/>
          <a:stretch>
            <a:fillRect/>
          </a:stretch>
        </p:blipFill>
        <p:spPr>
          <a:xfrm>
            <a:off x="1143000" y="1668462"/>
            <a:ext cx="6858000" cy="45720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25</a:t>
            </a:fld>
            <a:endParaRPr lang="en-US">
              <a:solidFill>
                <a:prstClr val="white">
                  <a:shade val="50000"/>
                </a:prstClr>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72200" y="304800"/>
            <a:ext cx="2971800" cy="1676400"/>
          </a:xfrm>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2009 Redoubt Hazards</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April 4 2009 ALI 3.jpg"/>
          <p:cNvPicPr>
            <a:picLocks noGrp="1" noChangeAspect="1"/>
          </p:cNvPicPr>
          <p:nvPr>
            <p:ph sz="half" idx="1"/>
          </p:nvPr>
        </p:nvPicPr>
        <p:blipFill>
          <a:blip r:embed="rId3" cstate="print"/>
          <a:stretch>
            <a:fillRect/>
          </a:stretch>
        </p:blipFill>
        <p:spPr>
          <a:xfrm>
            <a:off x="0" y="0"/>
            <a:ext cx="5715000" cy="6858000"/>
          </a:xfrm>
        </p:spPr>
      </p:pic>
      <p:sp>
        <p:nvSpPr>
          <p:cNvPr id="7" name="Content Placeholder 6"/>
          <p:cNvSpPr>
            <a:spLocks noGrp="1"/>
          </p:cNvSpPr>
          <p:nvPr>
            <p:ph sz="half" idx="2"/>
          </p:nvPr>
        </p:nvSpPr>
        <p:spPr>
          <a:xfrm>
            <a:off x="6019800" y="2971800"/>
            <a:ext cx="3124200" cy="3763963"/>
          </a:xfrm>
        </p:spPr>
        <p:txBody>
          <a:bodyPr/>
          <a:lstStyle/>
          <a:p>
            <a:r>
              <a:rPr lang="en-US" dirty="0" smtClean="0">
                <a:solidFill>
                  <a:schemeClr val="bg1"/>
                </a:solidFill>
              </a:rPr>
              <a:t>April 4, 2009 Image showing </a:t>
            </a:r>
          </a:p>
          <a:p>
            <a:pPr lvl="1"/>
            <a:r>
              <a:rPr lang="en-US" dirty="0" smtClean="0">
                <a:solidFill>
                  <a:schemeClr val="bg1"/>
                </a:solidFill>
              </a:rPr>
              <a:t>Volcanic Ash Plume</a:t>
            </a:r>
          </a:p>
          <a:p>
            <a:pPr lvl="1"/>
            <a:r>
              <a:rPr lang="en-US" dirty="0" smtClean="0">
                <a:solidFill>
                  <a:schemeClr val="bg1"/>
                </a:solidFill>
              </a:rPr>
              <a:t>Volcanic </a:t>
            </a:r>
            <a:r>
              <a:rPr lang="en-US" dirty="0" err="1" smtClean="0">
                <a:solidFill>
                  <a:schemeClr val="bg1"/>
                </a:solidFill>
              </a:rPr>
              <a:t>Ashfall</a:t>
            </a:r>
            <a:endParaRPr lang="en-US" dirty="0" smtClean="0">
              <a:solidFill>
                <a:schemeClr val="bg1"/>
              </a:solidFill>
            </a:endParaRPr>
          </a:p>
          <a:p>
            <a:pPr lvl="1"/>
            <a:r>
              <a:rPr lang="en-US" dirty="0" smtClean="0">
                <a:solidFill>
                  <a:schemeClr val="bg1"/>
                </a:solidFill>
              </a:rPr>
              <a:t>Lahars</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26</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Results continued…</a:t>
            </a:r>
            <a:endParaRPr lang="en-US" dirty="0">
              <a:solidFill>
                <a:srgbClr val="C00000"/>
              </a:solidFill>
            </a:endParaRPr>
          </a:p>
        </p:txBody>
      </p:sp>
      <p:sp>
        <p:nvSpPr>
          <p:cNvPr id="5" name="Content Placeholder 4"/>
          <p:cNvSpPr>
            <a:spLocks noGrp="1"/>
          </p:cNvSpPr>
          <p:nvPr>
            <p:ph idx="1"/>
          </p:nvPr>
        </p:nvSpPr>
        <p:spPr/>
        <p:txBody>
          <a:bodyPr/>
          <a:lstStyle/>
          <a:p>
            <a:r>
              <a:rPr lang="en-US" dirty="0" smtClean="0">
                <a:solidFill>
                  <a:schemeClr val="bg1"/>
                </a:solidFill>
              </a:rPr>
              <a:t>Alaska Airlines cancelled approximately 200 flights</a:t>
            </a:r>
          </a:p>
          <a:p>
            <a:r>
              <a:rPr lang="en-US" dirty="0" err="1" smtClean="0">
                <a:solidFill>
                  <a:schemeClr val="bg1"/>
                </a:solidFill>
              </a:rPr>
              <a:t>Ashfall</a:t>
            </a:r>
            <a:r>
              <a:rPr lang="en-US" dirty="0" smtClean="0">
                <a:solidFill>
                  <a:schemeClr val="bg1"/>
                </a:solidFill>
              </a:rPr>
              <a:t> forced Ted Stevens International Airport in Anchorage to close for 20 consecutive hours (Anchorage is one of the top five busiest air cargo hubs in the world) </a:t>
            </a:r>
          </a:p>
          <a:p>
            <a:r>
              <a:rPr lang="en-US" dirty="0" smtClean="0">
                <a:solidFill>
                  <a:schemeClr val="bg1"/>
                </a:solidFill>
              </a:rPr>
              <a:t>Disruption to the aviation industry was significant for passenger travel and cargo transportation between Asia and North America</a:t>
            </a:r>
            <a:endParaRPr lang="en-US" dirty="0">
              <a:solidFill>
                <a:schemeClr val="bg1"/>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10/25/2010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27</a:t>
            </a:fld>
            <a:endParaRPr lang="en-US">
              <a:solidFill>
                <a:prstClr val="white">
                  <a:shade val="50000"/>
                </a:prstClr>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effectLst>
                  <a:outerShdw blurRad="38100" dist="38100" dir="2700000" algn="tl">
                    <a:srgbClr val="000000">
                      <a:alpha val="43137"/>
                    </a:srgbClr>
                  </a:outerShdw>
                </a:effectLst>
              </a:rPr>
              <a:t>Volcanic Ash Advisory</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VAAMap.jpg"/>
          <p:cNvPicPr>
            <a:picLocks noGrp="1" noChangeAspect="1"/>
          </p:cNvPicPr>
          <p:nvPr>
            <p:ph idx="1"/>
          </p:nvPr>
        </p:nvPicPr>
        <p:blipFill>
          <a:blip r:embed="rId3" cstate="print"/>
          <a:stretch>
            <a:fillRect/>
          </a:stretch>
        </p:blipFill>
        <p:spPr>
          <a:xfrm>
            <a:off x="457200" y="1752600"/>
            <a:ext cx="8229599" cy="4419599"/>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28</a:t>
            </a:fld>
            <a:endParaRPr lang="en-US">
              <a:solidFill>
                <a:prstClr val="white">
                  <a:shade val="50000"/>
                </a:prstClr>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effectLst>
                  <a:outerShdw blurRad="38100" dist="38100" dir="2700000" algn="tl">
                    <a:srgbClr val="000000">
                      <a:alpha val="43137"/>
                    </a:srgbClr>
                  </a:outerShdw>
                </a:effectLst>
              </a:rPr>
              <a:t>Findings</a:t>
            </a:r>
            <a:endParaRPr lang="en-US" dirty="0">
              <a:solidFill>
                <a:srgbClr val="C00000"/>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a:xfrm>
            <a:off x="457200" y="1371600"/>
            <a:ext cx="8229600" cy="4937125"/>
          </a:xfrm>
        </p:spPr>
        <p:txBody>
          <a:bodyPr/>
          <a:lstStyle/>
          <a:p>
            <a:endParaRPr lang="en-US" dirty="0" smtClean="0"/>
          </a:p>
          <a:p>
            <a:r>
              <a:rPr lang="en-US" sz="2400" dirty="0" smtClean="0">
                <a:solidFill>
                  <a:schemeClr val="bg1"/>
                </a:solidFill>
              </a:rPr>
              <a:t>Warning and Forecast Services: </a:t>
            </a:r>
            <a:r>
              <a:rPr lang="en-US" sz="2400" dirty="0" err="1" smtClean="0">
                <a:solidFill>
                  <a:schemeClr val="bg1"/>
                </a:solidFill>
              </a:rPr>
              <a:t>Ashfall</a:t>
            </a:r>
            <a:r>
              <a:rPr lang="en-US" sz="2400" dirty="0" smtClean="0">
                <a:solidFill>
                  <a:schemeClr val="bg1"/>
                </a:solidFill>
              </a:rPr>
              <a:t> Advisories, which are zone-based, covered too large a geographical area relative to the actual threat for decision makers. </a:t>
            </a:r>
          </a:p>
          <a:p>
            <a:r>
              <a:rPr lang="en-US" sz="2400" dirty="0" smtClean="0">
                <a:solidFill>
                  <a:schemeClr val="bg1"/>
                </a:solidFill>
              </a:rPr>
              <a:t>Communications and Technology: Expanded use of collaborative tools such as </a:t>
            </a:r>
            <a:r>
              <a:rPr lang="en-US" sz="2400" dirty="0" err="1" smtClean="0">
                <a:solidFill>
                  <a:schemeClr val="bg1"/>
                </a:solidFill>
              </a:rPr>
              <a:t>NWSChat</a:t>
            </a:r>
            <a:r>
              <a:rPr lang="en-US" sz="2400" dirty="0" smtClean="0">
                <a:solidFill>
                  <a:schemeClr val="bg1"/>
                </a:solidFill>
              </a:rPr>
              <a:t> in the Alaska Region would be beneficial for automated product delivery and for enhancing decision support. </a:t>
            </a:r>
          </a:p>
          <a:p>
            <a:r>
              <a:rPr lang="en-US" sz="2400" dirty="0" smtClean="0">
                <a:solidFill>
                  <a:schemeClr val="bg1"/>
                </a:solidFill>
              </a:rPr>
              <a:t>Collaboration and Coordination: Partners expressed a need to better understand how the WFO, CWSU, and AAWU communicate with each other and formulate products. </a:t>
            </a:r>
          </a:p>
          <a:p>
            <a:endParaRPr lang="en-US" dirty="0"/>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10/25/2010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29</a:t>
            </a:fld>
            <a:endParaRPr lang="en-US">
              <a:solidFill>
                <a:prstClr val="white">
                  <a:shade val="50000"/>
                </a:prstClr>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effectLst>
                  <a:outerShdw blurRad="38100" dist="38100" dir="2700000" algn="tl">
                    <a:srgbClr val="000000">
                      <a:alpha val="43137"/>
                    </a:srgbClr>
                  </a:outerShdw>
                </a:effectLst>
              </a:rPr>
              <a:t>Short Summary Continued…</a:t>
            </a:r>
            <a:endParaRPr lang="en-US" dirty="0"/>
          </a:p>
        </p:txBody>
      </p:sp>
      <p:sp>
        <p:nvSpPr>
          <p:cNvPr id="3" name="Content Placeholder 2"/>
          <p:cNvSpPr>
            <a:spLocks noGrp="1"/>
          </p:cNvSpPr>
          <p:nvPr>
            <p:ph idx="1"/>
          </p:nvPr>
        </p:nvSpPr>
        <p:spPr/>
        <p:txBody>
          <a:bodyPr/>
          <a:lstStyle/>
          <a:p>
            <a:r>
              <a:rPr lang="en-US" sz="2400" dirty="0" smtClean="0">
                <a:solidFill>
                  <a:schemeClr val="bg1"/>
                </a:solidFill>
              </a:rPr>
              <a:t>The existence of the volcanic cloud is sustained by continuing volcanic activity, but volcanic clouds may drift long distances and be detectable for a week or more after eruption.</a:t>
            </a:r>
          </a:p>
          <a:p>
            <a:r>
              <a:rPr lang="en-US" sz="2400" dirty="0" smtClean="0">
                <a:solidFill>
                  <a:schemeClr val="bg1"/>
                </a:solidFill>
              </a:rPr>
              <a:t>The altitude of the volcanic cloud generally increases as the eruption intensity increases.</a:t>
            </a:r>
          </a:p>
          <a:p>
            <a:r>
              <a:rPr lang="en-US" sz="2400" dirty="0" smtClean="0">
                <a:solidFill>
                  <a:schemeClr val="bg1"/>
                </a:solidFill>
              </a:rPr>
              <a:t>The volcanic cloud position is dynamic and is governed by wind directions, which are typically different at different altitudes. Once an eruption begins, the volcanic cloud position can be forecast by trajectory models.</a:t>
            </a:r>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3</a:t>
            </a:fld>
            <a:endParaRPr lang="en-US">
              <a:solidFill>
                <a:prstClr val="white">
                  <a:shade val="50000"/>
                </a:prstClr>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524000"/>
            <a:ext cx="8229600" cy="3306762"/>
          </a:xfrm>
        </p:spPr>
        <p:txBody>
          <a:bodyPr>
            <a:normAutofit/>
          </a:bodyPr>
          <a:lstStyle/>
          <a:p>
            <a:pPr eaLnBrk="1" hangingPunct="1">
              <a:defRPr/>
            </a:pPr>
            <a:r>
              <a:rPr lang="en-US" sz="6000" dirty="0" smtClean="0">
                <a:solidFill>
                  <a:srgbClr val="C00000"/>
                </a:solidFill>
              </a:rPr>
              <a:t>Organizational Structure</a:t>
            </a:r>
            <a:endParaRPr lang="en-US" sz="6000"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84E20E5F-708F-44EB-AEEE-3B33EA603F33}" type="slidenum">
              <a:rPr lang="en-US" smtClean="0">
                <a:solidFill>
                  <a:prstClr val="white">
                    <a:shade val="50000"/>
                  </a:prstClr>
                </a:solidFill>
              </a:rPr>
              <a:pPr>
                <a:defRPr/>
              </a:pPr>
              <a:t>30</a:t>
            </a:fld>
            <a:endParaRPr lang="en-US">
              <a:solidFill>
                <a:prstClr val="white">
                  <a:shade val="50000"/>
                </a:prstClr>
              </a:solidFill>
            </a:endParaRPr>
          </a:p>
        </p:txBody>
      </p:sp>
      <p:pic>
        <p:nvPicPr>
          <p:cNvPr id="16" name="Picture 15" descr="200px-US_Department_of_Homeland_Security_Seal.svg.png"/>
          <p:cNvPicPr>
            <a:picLocks noChangeAspect="1"/>
          </p:cNvPicPr>
          <p:nvPr/>
        </p:nvPicPr>
        <p:blipFill>
          <a:blip r:embed="rId3" cstate="print"/>
          <a:stretch>
            <a:fillRect/>
          </a:stretch>
        </p:blipFill>
        <p:spPr>
          <a:xfrm>
            <a:off x="0" y="2590800"/>
            <a:ext cx="1761407" cy="1752600"/>
          </a:xfrm>
          <a:prstGeom prst="rect">
            <a:avLst/>
          </a:prstGeom>
        </p:spPr>
      </p:pic>
      <p:pic>
        <p:nvPicPr>
          <p:cNvPr id="17" name="Picture 16" descr="200px-US-FederalAviationAdmin-Seal.svg.png"/>
          <p:cNvPicPr>
            <a:picLocks noChangeAspect="1"/>
          </p:cNvPicPr>
          <p:nvPr/>
        </p:nvPicPr>
        <p:blipFill>
          <a:blip r:embed="rId4" cstate="print"/>
          <a:stretch>
            <a:fillRect/>
          </a:stretch>
        </p:blipFill>
        <p:spPr>
          <a:xfrm>
            <a:off x="7086600" y="304800"/>
            <a:ext cx="1752600" cy="1752600"/>
          </a:xfrm>
          <a:prstGeom prst="rect">
            <a:avLst/>
          </a:prstGeom>
        </p:spPr>
      </p:pic>
      <p:pic>
        <p:nvPicPr>
          <p:cNvPr id="18" name="Picture 17" descr="DOTLogo.jpg"/>
          <p:cNvPicPr>
            <a:picLocks noChangeAspect="1"/>
          </p:cNvPicPr>
          <p:nvPr/>
        </p:nvPicPr>
        <p:blipFill>
          <a:blip r:embed="rId5" cstate="print"/>
          <a:stretch>
            <a:fillRect/>
          </a:stretch>
        </p:blipFill>
        <p:spPr>
          <a:xfrm>
            <a:off x="304800" y="4800600"/>
            <a:ext cx="1752600" cy="1752600"/>
          </a:xfrm>
          <a:prstGeom prst="rect">
            <a:avLst/>
          </a:prstGeom>
        </p:spPr>
      </p:pic>
      <p:pic>
        <p:nvPicPr>
          <p:cNvPr id="19" name="Picture 18" descr="140px-US-DeptOfTheInterior-Seal.svg.png"/>
          <p:cNvPicPr>
            <a:picLocks noChangeAspect="1"/>
          </p:cNvPicPr>
          <p:nvPr/>
        </p:nvPicPr>
        <p:blipFill>
          <a:blip r:embed="rId6" cstate="print"/>
          <a:stretch>
            <a:fillRect/>
          </a:stretch>
        </p:blipFill>
        <p:spPr>
          <a:xfrm>
            <a:off x="4724400" y="4800600"/>
            <a:ext cx="1752600" cy="1752600"/>
          </a:xfrm>
          <a:prstGeom prst="rect">
            <a:avLst/>
          </a:prstGeom>
        </p:spPr>
      </p:pic>
      <p:pic>
        <p:nvPicPr>
          <p:cNvPr id="20" name="Picture 19" descr="140px-United_States_Department_of_Defense_Seal.svg.png"/>
          <p:cNvPicPr>
            <a:picLocks noChangeAspect="1"/>
          </p:cNvPicPr>
          <p:nvPr/>
        </p:nvPicPr>
        <p:blipFill>
          <a:blip r:embed="rId7" cstate="print"/>
          <a:stretch>
            <a:fillRect/>
          </a:stretch>
        </p:blipFill>
        <p:spPr>
          <a:xfrm>
            <a:off x="7429500" y="2590800"/>
            <a:ext cx="1714500" cy="1714500"/>
          </a:xfrm>
          <a:prstGeom prst="rect">
            <a:avLst/>
          </a:prstGeom>
        </p:spPr>
      </p:pic>
      <p:pic>
        <p:nvPicPr>
          <p:cNvPr id="21" name="Picture 20" descr="200px-Alaska_Volcano_Observatory.svg.png"/>
          <p:cNvPicPr>
            <a:picLocks noChangeAspect="1"/>
          </p:cNvPicPr>
          <p:nvPr/>
        </p:nvPicPr>
        <p:blipFill>
          <a:blip r:embed="rId8" cstate="print"/>
          <a:stretch>
            <a:fillRect/>
          </a:stretch>
        </p:blipFill>
        <p:spPr>
          <a:xfrm>
            <a:off x="304800" y="304800"/>
            <a:ext cx="1685192" cy="1752600"/>
          </a:xfrm>
          <a:prstGeom prst="rect">
            <a:avLst/>
          </a:prstGeom>
        </p:spPr>
      </p:pic>
      <p:pic>
        <p:nvPicPr>
          <p:cNvPr id="23" name="Picture 22" descr="140px-US-NationalWeatherService-Logo.svg.png"/>
          <p:cNvPicPr>
            <a:picLocks noChangeAspect="1"/>
          </p:cNvPicPr>
          <p:nvPr/>
        </p:nvPicPr>
        <p:blipFill>
          <a:blip r:embed="rId9" cstate="print"/>
          <a:stretch>
            <a:fillRect/>
          </a:stretch>
        </p:blipFill>
        <p:spPr>
          <a:xfrm>
            <a:off x="4876800" y="304800"/>
            <a:ext cx="1712768" cy="1752600"/>
          </a:xfrm>
          <a:prstGeom prst="rect">
            <a:avLst/>
          </a:prstGeom>
        </p:spPr>
      </p:pic>
      <p:pic>
        <p:nvPicPr>
          <p:cNvPr id="25" name="Picture 24" descr="ICAO_logo.jpg"/>
          <p:cNvPicPr>
            <a:picLocks noChangeAspect="1"/>
          </p:cNvPicPr>
          <p:nvPr/>
        </p:nvPicPr>
        <p:blipFill>
          <a:blip r:embed="rId10" cstate="print"/>
          <a:stretch>
            <a:fillRect/>
          </a:stretch>
        </p:blipFill>
        <p:spPr>
          <a:xfrm>
            <a:off x="6934200" y="4800600"/>
            <a:ext cx="1905000" cy="1752600"/>
          </a:xfrm>
          <a:prstGeom prst="rect">
            <a:avLst/>
          </a:prstGeom>
        </p:spPr>
      </p:pic>
      <p:pic>
        <p:nvPicPr>
          <p:cNvPr id="26" name="Picture 25" descr="noaa_logo.jpg"/>
          <p:cNvPicPr>
            <a:picLocks noChangeAspect="1"/>
          </p:cNvPicPr>
          <p:nvPr/>
        </p:nvPicPr>
        <p:blipFill>
          <a:blip r:embed="rId11" cstate="print"/>
          <a:stretch>
            <a:fillRect/>
          </a:stretch>
        </p:blipFill>
        <p:spPr>
          <a:xfrm>
            <a:off x="2514600" y="304800"/>
            <a:ext cx="1752600" cy="1752600"/>
          </a:xfrm>
          <a:prstGeom prst="rect">
            <a:avLst/>
          </a:prstGeom>
        </p:spPr>
      </p:pic>
      <p:pic>
        <p:nvPicPr>
          <p:cNvPr id="27" name="Picture 26" descr="WMOv2.jpg"/>
          <p:cNvPicPr>
            <a:picLocks noChangeAspect="1"/>
          </p:cNvPicPr>
          <p:nvPr/>
        </p:nvPicPr>
        <p:blipFill>
          <a:blip r:embed="rId12" cstate="print"/>
          <a:stretch>
            <a:fillRect/>
          </a:stretch>
        </p:blipFill>
        <p:spPr>
          <a:xfrm>
            <a:off x="2438400" y="4800600"/>
            <a:ext cx="1828800" cy="1780032"/>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NWS Ash Program Structure</a:t>
            </a:r>
            <a:endParaRPr lang="en-US" dirty="0">
              <a:solidFill>
                <a:srgbClr val="C00000"/>
              </a:solidFill>
            </a:endParaRPr>
          </a:p>
        </p:txBody>
      </p:sp>
      <p:sp>
        <p:nvSpPr>
          <p:cNvPr id="59395" name="Content Placeholder 2"/>
          <p:cNvSpPr>
            <a:spLocks noGrp="1"/>
          </p:cNvSpPr>
          <p:nvPr>
            <p:ph idx="1"/>
          </p:nvPr>
        </p:nvSpPr>
        <p:spPr>
          <a:xfrm>
            <a:off x="457200" y="1524000"/>
            <a:ext cx="8229600" cy="4876800"/>
          </a:xfrm>
        </p:spPr>
        <p:txBody>
          <a:bodyPr/>
          <a:lstStyle/>
          <a:p>
            <a:pPr eaLnBrk="1" hangingPunct="1">
              <a:lnSpc>
                <a:spcPct val="90000"/>
              </a:lnSpc>
            </a:pPr>
            <a:r>
              <a:rPr lang="en-US" dirty="0" smtClean="0">
                <a:solidFill>
                  <a:schemeClr val="bg1"/>
                </a:solidFill>
              </a:rPr>
              <a:t>Program Management:  NWS Alaska Region</a:t>
            </a:r>
          </a:p>
          <a:p>
            <a:pPr eaLnBrk="1" hangingPunct="1">
              <a:lnSpc>
                <a:spcPct val="90000"/>
              </a:lnSpc>
            </a:pPr>
            <a:r>
              <a:rPr lang="en-US" dirty="0" smtClean="0">
                <a:solidFill>
                  <a:schemeClr val="bg1"/>
                </a:solidFill>
              </a:rPr>
              <a:t>2 VAACs:  Anchorage and Washington (joint effort with NESDIS)</a:t>
            </a:r>
          </a:p>
          <a:p>
            <a:pPr eaLnBrk="1" hangingPunct="1">
              <a:lnSpc>
                <a:spcPct val="90000"/>
              </a:lnSpc>
            </a:pPr>
            <a:r>
              <a:rPr lang="en-US" dirty="0" smtClean="0">
                <a:solidFill>
                  <a:schemeClr val="bg1"/>
                </a:solidFill>
              </a:rPr>
              <a:t>3 Meteorological Watch Offices (MWOs):  Alaska Aviation Weather Unit (AAWU), Aviation Weather Center (AWC), and WFO Honolulu</a:t>
            </a:r>
          </a:p>
          <a:p>
            <a:pPr eaLnBrk="1" hangingPunct="1">
              <a:lnSpc>
                <a:spcPct val="90000"/>
              </a:lnSpc>
            </a:pPr>
            <a:r>
              <a:rPr lang="en-US" dirty="0" smtClean="0">
                <a:solidFill>
                  <a:schemeClr val="bg1"/>
                </a:solidFill>
              </a:rPr>
              <a:t>All Regional Center Weather Service Units (CWSUs – 21 total)</a:t>
            </a:r>
            <a:endParaRPr lang="en-US" dirty="0" smtClean="0"/>
          </a:p>
          <a:p>
            <a:pPr eaLnBrk="1" hangingPunct="1">
              <a:lnSpc>
                <a:spcPct val="90000"/>
              </a:lnSpc>
            </a:pPr>
            <a:r>
              <a:rPr lang="en-US" dirty="0" smtClean="0">
                <a:solidFill>
                  <a:schemeClr val="bg1"/>
                </a:solidFill>
              </a:rPr>
              <a:t>NWS Weather Forecast Offices (WFOs) (Issue </a:t>
            </a:r>
            <a:r>
              <a:rPr lang="en-US" dirty="0" err="1" smtClean="0">
                <a:solidFill>
                  <a:schemeClr val="bg1"/>
                </a:solidFill>
              </a:rPr>
              <a:t>Ashfall</a:t>
            </a:r>
            <a:r>
              <a:rPr lang="en-US" dirty="0" smtClean="0">
                <a:solidFill>
                  <a:schemeClr val="bg1"/>
                </a:solidFill>
              </a:rPr>
              <a:t> Advisories, Marine Statements)</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5AEC0F55-36A1-44B0-8CF9-0680B7EF2600}" type="slidenum">
              <a:rPr lang="en-US" smtClean="0">
                <a:solidFill>
                  <a:prstClr val="white">
                    <a:shade val="50000"/>
                  </a:prstClr>
                </a:solidFill>
              </a:rPr>
              <a:pPr>
                <a:defRPr/>
              </a:pPr>
              <a:t>31</a:t>
            </a:fld>
            <a:endParaRPr lang="en-US">
              <a:solidFill>
                <a:prstClr val="white">
                  <a:shade val="50000"/>
                </a:prstClr>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defRPr/>
            </a:pPr>
            <a:r>
              <a:rPr lang="en-US" dirty="0" smtClean="0">
                <a:solidFill>
                  <a:srgbClr val="C00000"/>
                </a:solidFill>
              </a:rPr>
              <a:t>Products issued by NWS </a:t>
            </a:r>
            <a:endParaRPr lang="en-US" dirty="0"/>
          </a:p>
        </p:txBody>
      </p:sp>
      <p:graphicFrame>
        <p:nvGraphicFramePr>
          <p:cNvPr id="6" name="Content Placeholder 5"/>
          <p:cNvGraphicFramePr>
            <a:graphicFrameLocks noGrp="1"/>
          </p:cNvGraphicFramePr>
          <p:nvPr>
            <p:ph idx="1"/>
          </p:nvPr>
        </p:nvGraphicFramePr>
        <p:xfrm>
          <a:off x="1600200" y="1219200"/>
          <a:ext cx="6019800" cy="5384145"/>
        </p:xfrm>
        <a:graphic>
          <a:graphicData uri="http://schemas.openxmlformats.org/drawingml/2006/table">
            <a:tbl>
              <a:tblPr firstRow="1" bandRow="1">
                <a:tableStyleId>{5C22544A-7EE6-4342-B048-85BDC9FD1C3A}</a:tableStyleId>
              </a:tblPr>
              <a:tblGrid>
                <a:gridCol w="1350978"/>
                <a:gridCol w="4668822"/>
              </a:tblGrid>
              <a:tr h="346095">
                <a:tc>
                  <a:txBody>
                    <a:bodyPr/>
                    <a:lstStyle/>
                    <a:p>
                      <a:r>
                        <a:rPr lang="en-US" dirty="0" smtClean="0">
                          <a:solidFill>
                            <a:schemeClr val="bg1"/>
                          </a:solidFill>
                        </a:rPr>
                        <a:t>Office</a:t>
                      </a:r>
                      <a:endParaRPr lang="en-US" dirty="0">
                        <a:solidFill>
                          <a:schemeClr val="bg1"/>
                        </a:solidFill>
                      </a:endParaRPr>
                    </a:p>
                  </a:txBody>
                  <a:tcPr>
                    <a:solidFill>
                      <a:schemeClr val="accent4"/>
                    </a:solidFill>
                  </a:tcPr>
                </a:tc>
                <a:tc>
                  <a:txBody>
                    <a:bodyPr/>
                    <a:lstStyle/>
                    <a:p>
                      <a:r>
                        <a:rPr lang="en-US" dirty="0" smtClean="0">
                          <a:solidFill>
                            <a:schemeClr val="bg1"/>
                          </a:solidFill>
                        </a:rPr>
                        <a:t>Products</a:t>
                      </a:r>
                      <a:endParaRPr lang="en-US" dirty="0">
                        <a:solidFill>
                          <a:schemeClr val="bg1"/>
                        </a:solidFill>
                      </a:endParaRPr>
                    </a:p>
                  </a:txBody>
                  <a:tcPr>
                    <a:solidFill>
                      <a:schemeClr val="accent4"/>
                    </a:solidFill>
                  </a:tcPr>
                </a:tc>
              </a:tr>
              <a:tr h="1124810">
                <a:tc>
                  <a:txBody>
                    <a:bodyPr/>
                    <a:lstStyle/>
                    <a:p>
                      <a:r>
                        <a:rPr lang="en-US" sz="1600" dirty="0" smtClean="0"/>
                        <a:t>VAAC</a:t>
                      </a:r>
                      <a:endParaRPr lang="en-US" sz="1600" dirty="0"/>
                    </a:p>
                  </a:txBody>
                  <a:tcPr>
                    <a:solidFill>
                      <a:srgbClr val="92D050"/>
                    </a:solidFill>
                  </a:tcPr>
                </a:tc>
                <a:tc>
                  <a:txBody>
                    <a:bodyPr/>
                    <a:lstStyle/>
                    <a:p>
                      <a:r>
                        <a:rPr lang="en-US" sz="1600" dirty="0" smtClean="0"/>
                        <a:t>Volcanic Ash</a:t>
                      </a:r>
                      <a:r>
                        <a:rPr lang="en-US" sz="1600" baseline="0" dirty="0" smtClean="0"/>
                        <a:t> Advisory (VAA) and Volcanic Ash Graphics (VAG)</a:t>
                      </a:r>
                      <a:endParaRPr lang="en-US" sz="1600" dirty="0"/>
                    </a:p>
                  </a:txBody>
                  <a:tcPr>
                    <a:solidFill>
                      <a:srgbClr val="92D050">
                        <a:alpha val="50000"/>
                      </a:srgbClr>
                    </a:solidFill>
                  </a:tcPr>
                </a:tc>
              </a:tr>
              <a:tr h="1384382">
                <a:tc>
                  <a:txBody>
                    <a:bodyPr/>
                    <a:lstStyle/>
                    <a:p>
                      <a:r>
                        <a:rPr lang="en-US" sz="1600" dirty="0" smtClean="0"/>
                        <a:t>MWO</a:t>
                      </a:r>
                      <a:endParaRPr lang="en-US" sz="1600" dirty="0"/>
                    </a:p>
                  </a:txBody>
                  <a:tcPr>
                    <a:solidFill>
                      <a:srgbClr val="92D050">
                        <a:alpha val="50000"/>
                      </a:srgbClr>
                    </a:solidFill>
                  </a:tcPr>
                </a:tc>
                <a:tc>
                  <a:txBody>
                    <a:bodyPr/>
                    <a:lstStyle/>
                    <a:p>
                      <a:r>
                        <a:rPr lang="en-US" sz="1600" dirty="0" smtClean="0"/>
                        <a:t>SIGMET for Volcanic Ash (VA)</a:t>
                      </a:r>
                      <a:endParaRPr lang="en-US" sz="1600" dirty="0"/>
                    </a:p>
                  </a:txBody>
                  <a:tcPr>
                    <a:solidFill>
                      <a:srgbClr val="92D050"/>
                    </a:solidFill>
                  </a:tcPr>
                </a:tc>
              </a:tr>
              <a:tr h="1643954">
                <a:tc>
                  <a:txBody>
                    <a:bodyPr/>
                    <a:lstStyle/>
                    <a:p>
                      <a:r>
                        <a:rPr lang="en-US" sz="1600" dirty="0" smtClean="0"/>
                        <a:t>WFO</a:t>
                      </a:r>
                      <a:endParaRPr lang="en-US" sz="1600" dirty="0"/>
                    </a:p>
                  </a:txBody>
                  <a:tcPr>
                    <a:solidFill>
                      <a:srgbClr val="92D050"/>
                    </a:solidFill>
                  </a:tcPr>
                </a:tc>
                <a:tc>
                  <a:txBody>
                    <a:bodyPr/>
                    <a:lstStyle/>
                    <a:p>
                      <a:r>
                        <a:rPr lang="en-US" sz="1600" dirty="0" smtClean="0"/>
                        <a:t>Volcanic Ash Statement</a:t>
                      </a:r>
                      <a:r>
                        <a:rPr lang="en-US" sz="1600" baseline="0" dirty="0" smtClean="0"/>
                        <a:t> (SPS), </a:t>
                      </a:r>
                      <a:r>
                        <a:rPr lang="en-US" sz="1600" dirty="0" smtClean="0"/>
                        <a:t>Volcanic Ashfall</a:t>
                      </a:r>
                      <a:r>
                        <a:rPr lang="en-US" sz="1600" baseline="0" dirty="0" smtClean="0"/>
                        <a:t> Advisory (NPW) or Volcanic Ashfall Warning (NPW), Special Marine Statement (MWS) </a:t>
                      </a:r>
                      <a:endParaRPr lang="en-US" sz="1600" dirty="0"/>
                    </a:p>
                  </a:txBody>
                  <a:tcPr>
                    <a:solidFill>
                      <a:srgbClr val="92D050">
                        <a:alpha val="50000"/>
                      </a:srgbClr>
                    </a:solidFill>
                  </a:tcPr>
                </a:tc>
              </a:tr>
              <a:tr h="865239">
                <a:tc>
                  <a:txBody>
                    <a:bodyPr/>
                    <a:lstStyle/>
                    <a:p>
                      <a:r>
                        <a:rPr lang="en-US" sz="1600" dirty="0" smtClean="0"/>
                        <a:t>CWSU</a:t>
                      </a:r>
                      <a:endParaRPr lang="en-US" sz="1600" dirty="0"/>
                    </a:p>
                  </a:txBody>
                  <a:tcPr>
                    <a:solidFill>
                      <a:srgbClr val="92D050">
                        <a:alpha val="50000"/>
                      </a:srgbClr>
                    </a:solidFill>
                  </a:tcPr>
                </a:tc>
                <a:tc>
                  <a:txBody>
                    <a:bodyPr/>
                    <a:lstStyle/>
                    <a:p>
                      <a:r>
                        <a:rPr lang="en-US" sz="1600" dirty="0" smtClean="0"/>
                        <a:t>Center Weather Advisory</a:t>
                      </a:r>
                      <a:r>
                        <a:rPr lang="en-US" sz="1600" baseline="0" dirty="0" smtClean="0"/>
                        <a:t> (CWA), Meteorological Impact Statement (MIS)</a:t>
                      </a:r>
                      <a:endParaRPr lang="en-US" sz="1600" dirty="0"/>
                    </a:p>
                  </a:txBody>
                  <a:tcPr>
                    <a:solidFill>
                      <a:srgbClr val="92D050"/>
                    </a:solidFill>
                  </a:tcPr>
                </a:tc>
              </a:tr>
            </a:tbl>
          </a:graphicData>
        </a:graphic>
      </p:graphicFrame>
      <p:sp>
        <p:nvSpPr>
          <p:cNvPr id="4" name="Date Placeholder 3"/>
          <p:cNvSpPr>
            <a:spLocks noGrp="1"/>
          </p:cNvSpPr>
          <p:nvPr>
            <p:ph type="dt" sz="quarter" idx="10"/>
          </p:nvPr>
        </p:nvSpPr>
        <p:spPr/>
        <p:txBody>
          <a:bodyPr/>
          <a:lstStyle/>
          <a:p>
            <a:pPr>
              <a:defRPr/>
            </a:pPr>
            <a:fld id="{8A10A0B5-8C77-4CC2-8303-C0529D3D4234}"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C0B2CD06-3369-4068-9443-E8153A50962F}" type="slidenum">
              <a:rPr lang="en-US" smtClean="0">
                <a:solidFill>
                  <a:prstClr val="white">
                    <a:shade val="50000"/>
                  </a:prstClr>
                </a:solidFill>
              </a:rPr>
              <a:pPr>
                <a:defRPr/>
              </a:pPr>
              <a:t>32</a:t>
            </a:fld>
            <a:endParaRPr lang="en-US">
              <a:solidFill>
                <a:prstClr val="white">
                  <a:shade val="50000"/>
                </a:prstClr>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914400"/>
          </a:xfrm>
        </p:spPr>
        <p:txBody>
          <a:bodyPr/>
          <a:lstStyle/>
          <a:p>
            <a:pPr eaLnBrk="1" hangingPunct="1">
              <a:defRPr/>
            </a:pPr>
            <a:r>
              <a:rPr lang="en-US" dirty="0" smtClean="0">
                <a:solidFill>
                  <a:srgbClr val="C00000"/>
                </a:solidFill>
              </a:rPr>
              <a:t>Organizational Timeline</a:t>
            </a:r>
            <a:endParaRPr lang="en-US" dirty="0">
              <a:solidFill>
                <a:srgbClr val="C00000"/>
              </a:solidFill>
            </a:endParaRPr>
          </a:p>
        </p:txBody>
      </p:sp>
      <p:sp>
        <p:nvSpPr>
          <p:cNvPr id="60419" name="Content Placeholder 2"/>
          <p:cNvSpPr>
            <a:spLocks noGrp="1"/>
          </p:cNvSpPr>
          <p:nvPr>
            <p:ph idx="1"/>
          </p:nvPr>
        </p:nvSpPr>
        <p:spPr>
          <a:xfrm>
            <a:off x="457200" y="1066800"/>
            <a:ext cx="8229600" cy="5334000"/>
          </a:xfrm>
        </p:spPr>
        <p:txBody>
          <a:bodyPr/>
          <a:lstStyle/>
          <a:p>
            <a:pPr eaLnBrk="1" hangingPunct="1">
              <a:lnSpc>
                <a:spcPct val="80000"/>
              </a:lnSpc>
            </a:pPr>
            <a:r>
              <a:rPr lang="en-US" sz="2400" dirty="0" smtClean="0">
                <a:solidFill>
                  <a:schemeClr val="bg1"/>
                </a:solidFill>
              </a:rPr>
              <a:t>Organized volcano monitoring began in the 1970s.</a:t>
            </a:r>
          </a:p>
          <a:p>
            <a:pPr eaLnBrk="1" hangingPunct="1">
              <a:lnSpc>
                <a:spcPct val="80000"/>
              </a:lnSpc>
            </a:pPr>
            <a:r>
              <a:rPr lang="en-US" sz="2400" dirty="0" smtClean="0">
                <a:solidFill>
                  <a:schemeClr val="bg1"/>
                </a:solidFill>
              </a:rPr>
              <a:t>The volcanic ash monitoring program at the Satellite Analysis Branch (SAB) became official in 1987.*</a:t>
            </a:r>
          </a:p>
          <a:p>
            <a:pPr eaLnBrk="1" hangingPunct="1">
              <a:lnSpc>
                <a:spcPct val="80000"/>
              </a:lnSpc>
            </a:pPr>
            <a:r>
              <a:rPr lang="en-US" sz="2400" dirty="0" smtClean="0">
                <a:solidFill>
                  <a:schemeClr val="bg1"/>
                </a:solidFill>
              </a:rPr>
              <a:t>1995: NWS Alaska Aviation Weather Unit (AAWU) formed</a:t>
            </a:r>
          </a:p>
          <a:p>
            <a:pPr eaLnBrk="1" hangingPunct="1">
              <a:lnSpc>
                <a:spcPct val="80000"/>
              </a:lnSpc>
            </a:pPr>
            <a:r>
              <a:rPr lang="en-US" sz="2400" dirty="0" smtClean="0">
                <a:solidFill>
                  <a:schemeClr val="bg1"/>
                </a:solidFill>
              </a:rPr>
              <a:t>1997: ICAO established nine worldwide Volcanic Ash Advisory Centers (VAACs)</a:t>
            </a:r>
          </a:p>
          <a:p>
            <a:pPr lvl="1" eaLnBrk="1" hangingPunct="1">
              <a:lnSpc>
                <a:spcPct val="80000"/>
              </a:lnSpc>
            </a:pPr>
            <a:r>
              <a:rPr lang="en-US" dirty="0" smtClean="0">
                <a:solidFill>
                  <a:schemeClr val="bg1"/>
                </a:solidFill>
              </a:rPr>
              <a:t>Anchorage AK VAAC - managed by AAWU</a:t>
            </a:r>
          </a:p>
          <a:p>
            <a:pPr lvl="1" eaLnBrk="1" hangingPunct="1">
              <a:lnSpc>
                <a:spcPct val="80000"/>
              </a:lnSpc>
            </a:pPr>
            <a:r>
              <a:rPr lang="en-US" dirty="0" smtClean="0">
                <a:solidFill>
                  <a:schemeClr val="bg1"/>
                </a:solidFill>
              </a:rPr>
              <a:t>Washington DC VAAC - joint effort between NESDIS/NWS</a:t>
            </a:r>
          </a:p>
          <a:p>
            <a:pPr eaLnBrk="1" hangingPunct="1">
              <a:lnSpc>
                <a:spcPct val="80000"/>
              </a:lnSpc>
            </a:pPr>
            <a:r>
              <a:rPr lang="en-US" sz="2400" dirty="0" smtClean="0">
                <a:solidFill>
                  <a:schemeClr val="bg1"/>
                </a:solidFill>
              </a:rPr>
              <a:t>1998: Responsibility for managing NWS Volcanic Ash Program transferred to NWS Alaska Region.</a:t>
            </a:r>
          </a:p>
          <a:p>
            <a:pPr lvl="1" eaLnBrk="1" hangingPunct="1">
              <a:lnSpc>
                <a:spcPct val="80000"/>
              </a:lnSpc>
            </a:pPr>
            <a:r>
              <a:rPr lang="en-US" dirty="0" smtClean="0">
                <a:solidFill>
                  <a:schemeClr val="bg1"/>
                </a:solidFill>
              </a:rPr>
              <a:t>Provided operational knowledge</a:t>
            </a:r>
          </a:p>
          <a:p>
            <a:pPr lvl="1" eaLnBrk="1" hangingPunct="1">
              <a:lnSpc>
                <a:spcPct val="80000"/>
              </a:lnSpc>
            </a:pPr>
            <a:r>
              <a:rPr lang="en-US" dirty="0" smtClean="0">
                <a:solidFill>
                  <a:schemeClr val="bg1"/>
                </a:solidFill>
              </a:rPr>
              <a:t>Developed successful coordination with other agencies   </a:t>
            </a:r>
          </a:p>
          <a:p>
            <a:pPr eaLnBrk="1" hangingPunct="1"/>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AF11D1B2-EDE6-4A14-8551-FA81E616B461}" type="slidenum">
              <a:rPr lang="en-US" smtClean="0">
                <a:solidFill>
                  <a:prstClr val="white">
                    <a:shade val="50000"/>
                  </a:prstClr>
                </a:solidFill>
              </a:rPr>
              <a:pPr>
                <a:defRPr/>
              </a:pPr>
              <a:t>33</a:t>
            </a:fld>
            <a:endParaRPr lang="en-US">
              <a:solidFill>
                <a:prstClr val="white">
                  <a:shade val="50000"/>
                </a:prstClr>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The Original Goals (1995)</a:t>
            </a:r>
            <a:endParaRPr lang="en-US" dirty="0">
              <a:solidFill>
                <a:srgbClr val="C00000"/>
              </a:solidFill>
            </a:endParaRPr>
          </a:p>
        </p:txBody>
      </p:sp>
      <p:sp>
        <p:nvSpPr>
          <p:cNvPr id="61443" name="Content Placeholder 2"/>
          <p:cNvSpPr>
            <a:spLocks noGrp="1"/>
          </p:cNvSpPr>
          <p:nvPr>
            <p:ph idx="1"/>
          </p:nvPr>
        </p:nvSpPr>
        <p:spPr/>
        <p:txBody>
          <a:bodyPr/>
          <a:lstStyle/>
          <a:p>
            <a:pPr eaLnBrk="1" hangingPunct="1">
              <a:lnSpc>
                <a:spcPct val="90000"/>
              </a:lnSpc>
            </a:pPr>
            <a:r>
              <a:rPr lang="en-US" smtClean="0">
                <a:solidFill>
                  <a:schemeClr val="bg1"/>
                </a:solidFill>
              </a:rPr>
              <a:t>Original goals of NWS Volcanic Ash Program listed in Nov 1995 Volcano Management Plan:</a:t>
            </a:r>
          </a:p>
          <a:p>
            <a:pPr eaLnBrk="1" hangingPunct="1">
              <a:lnSpc>
                <a:spcPct val="90000"/>
              </a:lnSpc>
              <a:buFontTx/>
              <a:buNone/>
            </a:pPr>
            <a:endParaRPr lang="en-US" smtClean="0">
              <a:solidFill>
                <a:schemeClr val="bg1"/>
              </a:solidFill>
            </a:endParaRPr>
          </a:p>
          <a:p>
            <a:pPr lvl="1" eaLnBrk="1" hangingPunct="1">
              <a:lnSpc>
                <a:spcPct val="90000"/>
              </a:lnSpc>
            </a:pPr>
            <a:r>
              <a:rPr lang="en-US" smtClean="0">
                <a:solidFill>
                  <a:schemeClr val="bg1"/>
                </a:solidFill>
              </a:rPr>
              <a:t>Continue to build effective “operations-based” program</a:t>
            </a:r>
          </a:p>
          <a:p>
            <a:pPr lvl="1" eaLnBrk="1" hangingPunct="1">
              <a:lnSpc>
                <a:spcPct val="90000"/>
              </a:lnSpc>
            </a:pPr>
            <a:r>
              <a:rPr lang="en-US" smtClean="0">
                <a:solidFill>
                  <a:schemeClr val="bg1"/>
                </a:solidFill>
              </a:rPr>
              <a:t>Coordination with other NOAA/NWS offices</a:t>
            </a:r>
          </a:p>
          <a:p>
            <a:pPr lvl="1" eaLnBrk="1" hangingPunct="1">
              <a:lnSpc>
                <a:spcPct val="90000"/>
              </a:lnSpc>
            </a:pPr>
            <a:r>
              <a:rPr lang="en-US" smtClean="0">
                <a:solidFill>
                  <a:schemeClr val="bg1"/>
                </a:solidFill>
              </a:rPr>
              <a:t>Coordination with other national agencies</a:t>
            </a:r>
          </a:p>
          <a:p>
            <a:pPr lvl="1" eaLnBrk="1" hangingPunct="1">
              <a:lnSpc>
                <a:spcPct val="90000"/>
              </a:lnSpc>
            </a:pPr>
            <a:r>
              <a:rPr lang="en-US" smtClean="0">
                <a:solidFill>
                  <a:schemeClr val="bg1"/>
                </a:solidFill>
              </a:rPr>
              <a:t>Establish international volcano program agreements</a:t>
            </a:r>
          </a:p>
          <a:p>
            <a:pPr lvl="1" eaLnBrk="1" hangingPunct="1">
              <a:lnSpc>
                <a:spcPct val="90000"/>
              </a:lnSpc>
            </a:pPr>
            <a:r>
              <a:rPr lang="en-US" smtClean="0">
                <a:solidFill>
                  <a:schemeClr val="bg1"/>
                </a:solidFill>
              </a:rPr>
              <a:t>Continue research and training efforts</a:t>
            </a: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4F152B94-B1E7-4334-999E-9E4410C25119}" type="slidenum">
              <a:rPr lang="en-US" smtClean="0">
                <a:solidFill>
                  <a:prstClr val="white">
                    <a:shade val="50000"/>
                  </a:prstClr>
                </a:solidFill>
              </a:rPr>
              <a:pPr>
                <a:defRPr/>
              </a:pPr>
              <a:t>34</a:t>
            </a:fld>
            <a:endParaRPr lang="en-US">
              <a:solidFill>
                <a:prstClr val="white">
                  <a:shade val="50000"/>
                </a:prstClr>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New (Recent) Goals (2004)</a:t>
            </a:r>
            <a:endParaRPr lang="en-US" dirty="0">
              <a:solidFill>
                <a:srgbClr val="C00000"/>
              </a:solidFill>
            </a:endParaRPr>
          </a:p>
        </p:txBody>
      </p:sp>
      <p:sp>
        <p:nvSpPr>
          <p:cNvPr id="62467" name="Content Placeholder 2"/>
          <p:cNvSpPr>
            <a:spLocks noGrp="1"/>
          </p:cNvSpPr>
          <p:nvPr>
            <p:ph idx="1"/>
          </p:nvPr>
        </p:nvSpPr>
        <p:spPr>
          <a:xfrm>
            <a:off x="457200" y="1447800"/>
            <a:ext cx="8229600" cy="4876800"/>
          </a:xfrm>
        </p:spPr>
        <p:txBody>
          <a:bodyPr/>
          <a:lstStyle/>
          <a:p>
            <a:pPr eaLnBrk="1" hangingPunct="1">
              <a:lnSpc>
                <a:spcPct val="80000"/>
              </a:lnSpc>
            </a:pPr>
            <a:r>
              <a:rPr lang="en-US" dirty="0" smtClean="0"/>
              <a:t>“</a:t>
            </a:r>
            <a:r>
              <a:rPr lang="en-US" dirty="0" smtClean="0">
                <a:solidFill>
                  <a:schemeClr val="bg1"/>
                </a:solidFill>
              </a:rPr>
              <a:t>5-minute requirement”</a:t>
            </a:r>
          </a:p>
          <a:p>
            <a:pPr lvl="1" eaLnBrk="1" hangingPunct="1">
              <a:lnSpc>
                <a:spcPct val="80000"/>
              </a:lnSpc>
            </a:pPr>
            <a:r>
              <a:rPr lang="en-US" dirty="0" smtClean="0">
                <a:solidFill>
                  <a:schemeClr val="bg1"/>
                </a:solidFill>
              </a:rPr>
              <a:t>5 minutes from detection to first warning</a:t>
            </a:r>
          </a:p>
          <a:p>
            <a:pPr lvl="1" eaLnBrk="1" hangingPunct="1">
              <a:lnSpc>
                <a:spcPct val="80000"/>
              </a:lnSpc>
              <a:buFontTx/>
              <a:buNone/>
            </a:pPr>
            <a:endParaRPr lang="en-US" dirty="0" smtClean="0">
              <a:solidFill>
                <a:schemeClr val="bg1"/>
              </a:solidFill>
            </a:endParaRPr>
          </a:p>
          <a:p>
            <a:pPr eaLnBrk="1" hangingPunct="1">
              <a:lnSpc>
                <a:spcPct val="80000"/>
              </a:lnSpc>
            </a:pPr>
            <a:r>
              <a:rPr lang="en-US" dirty="0" smtClean="0">
                <a:solidFill>
                  <a:schemeClr val="bg1"/>
                </a:solidFill>
              </a:rPr>
              <a:t>Modernize text products to graphics</a:t>
            </a:r>
          </a:p>
          <a:p>
            <a:pPr lvl="1" eaLnBrk="1" hangingPunct="1">
              <a:lnSpc>
                <a:spcPct val="80000"/>
              </a:lnSpc>
            </a:pPr>
            <a:r>
              <a:rPr lang="en-US" dirty="0" smtClean="0">
                <a:solidFill>
                  <a:schemeClr val="bg1"/>
                </a:solidFill>
              </a:rPr>
              <a:t>“Weather in Cockpit”</a:t>
            </a:r>
          </a:p>
          <a:p>
            <a:pPr lvl="1" eaLnBrk="1" hangingPunct="1">
              <a:lnSpc>
                <a:spcPct val="80000"/>
              </a:lnSpc>
            </a:pPr>
            <a:r>
              <a:rPr lang="en-US" dirty="0" smtClean="0">
                <a:solidFill>
                  <a:schemeClr val="bg1"/>
                </a:solidFill>
              </a:rPr>
              <a:t>Graphical VA SIGMETs, advisories</a:t>
            </a:r>
          </a:p>
          <a:p>
            <a:pPr lvl="1" eaLnBrk="1" hangingPunct="1">
              <a:lnSpc>
                <a:spcPct val="80000"/>
              </a:lnSpc>
            </a:pPr>
            <a:r>
              <a:rPr lang="en-US" dirty="0" smtClean="0">
                <a:solidFill>
                  <a:schemeClr val="bg1"/>
                </a:solidFill>
              </a:rPr>
              <a:t>Work closely with international community to ensure these formats work for all </a:t>
            </a:r>
          </a:p>
          <a:p>
            <a:pPr lvl="1" eaLnBrk="1" hangingPunct="1">
              <a:lnSpc>
                <a:spcPct val="80000"/>
              </a:lnSpc>
            </a:pPr>
            <a:endParaRPr lang="en-US" dirty="0" smtClean="0">
              <a:solidFill>
                <a:schemeClr val="bg1"/>
              </a:solidFill>
            </a:endParaRPr>
          </a:p>
          <a:p>
            <a:pPr eaLnBrk="1" hangingPunct="1">
              <a:lnSpc>
                <a:spcPct val="90000"/>
              </a:lnSpc>
            </a:pPr>
            <a:r>
              <a:rPr lang="en-US" dirty="0" smtClean="0">
                <a:solidFill>
                  <a:schemeClr val="bg1"/>
                </a:solidFill>
              </a:rPr>
              <a:t>Transform current research into operational forecasting tools/techniques</a:t>
            </a:r>
          </a:p>
          <a:p>
            <a:pPr eaLnBrk="1" hangingPunct="1">
              <a:lnSpc>
                <a:spcPct val="90000"/>
              </a:lnSpc>
              <a:buFontTx/>
              <a:buNone/>
            </a:pPr>
            <a:endParaRPr lang="en-US" dirty="0" smtClean="0"/>
          </a:p>
          <a:p>
            <a:pPr eaLnBrk="1" hangingPunct="1"/>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BC556F29-6DB9-49B2-85FD-A10379D9BA29}" type="slidenum">
              <a:rPr lang="en-US" smtClean="0">
                <a:solidFill>
                  <a:prstClr val="white">
                    <a:shade val="50000"/>
                  </a:prstClr>
                </a:solidFill>
              </a:rPr>
              <a:pPr>
                <a:defRPr/>
              </a:pPr>
              <a:t>35</a:t>
            </a:fld>
            <a:endParaRPr lang="en-US">
              <a:solidFill>
                <a:prstClr val="white">
                  <a:shade val="50000"/>
                </a:prstClr>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defRPr/>
            </a:pPr>
            <a:r>
              <a:rPr lang="en-US" dirty="0" smtClean="0">
                <a:solidFill>
                  <a:srgbClr val="C00000"/>
                </a:solidFill>
              </a:rPr>
              <a:t>Recent Goals (2004) Continued… </a:t>
            </a:r>
            <a:endParaRPr lang="en-US" dirty="0">
              <a:solidFill>
                <a:srgbClr val="C00000"/>
              </a:solidFill>
            </a:endParaRPr>
          </a:p>
        </p:txBody>
      </p:sp>
      <p:sp>
        <p:nvSpPr>
          <p:cNvPr id="63491" name="Content Placeholder 2"/>
          <p:cNvSpPr>
            <a:spLocks noGrp="1"/>
          </p:cNvSpPr>
          <p:nvPr>
            <p:ph idx="1"/>
          </p:nvPr>
        </p:nvSpPr>
        <p:spPr>
          <a:xfrm>
            <a:off x="457200" y="1600200"/>
            <a:ext cx="8229600" cy="4495800"/>
          </a:xfrm>
        </p:spPr>
        <p:txBody>
          <a:bodyPr/>
          <a:lstStyle/>
          <a:p>
            <a:pPr eaLnBrk="1" hangingPunct="1"/>
            <a:r>
              <a:rPr lang="en-US" dirty="0" smtClean="0"/>
              <a:t>“</a:t>
            </a:r>
            <a:r>
              <a:rPr lang="en-US" dirty="0" smtClean="0">
                <a:solidFill>
                  <a:schemeClr val="bg1"/>
                </a:solidFill>
              </a:rPr>
              <a:t>International Consistency”</a:t>
            </a:r>
          </a:p>
          <a:p>
            <a:pPr lvl="1" eaLnBrk="1" hangingPunct="1"/>
            <a:r>
              <a:rPr lang="en-US" dirty="0" smtClean="0">
                <a:solidFill>
                  <a:schemeClr val="bg1"/>
                </a:solidFill>
              </a:rPr>
              <a:t>Stay current with research, operational procedures</a:t>
            </a:r>
          </a:p>
          <a:p>
            <a:pPr lvl="1" eaLnBrk="1" hangingPunct="1"/>
            <a:r>
              <a:rPr lang="en-US" dirty="0" smtClean="0">
                <a:solidFill>
                  <a:schemeClr val="bg1"/>
                </a:solidFill>
              </a:rPr>
              <a:t>Break down language barriers between VAACs</a:t>
            </a:r>
          </a:p>
          <a:p>
            <a:pPr eaLnBrk="1" hangingPunct="1"/>
            <a:r>
              <a:rPr lang="en-US" dirty="0" smtClean="0">
                <a:solidFill>
                  <a:schemeClr val="bg1"/>
                </a:solidFill>
              </a:rPr>
              <a:t>Training (both NWS and external customers)</a:t>
            </a:r>
          </a:p>
          <a:p>
            <a:pPr lvl="1" eaLnBrk="1" hangingPunct="1"/>
            <a:r>
              <a:rPr lang="en-US" dirty="0" smtClean="0">
                <a:solidFill>
                  <a:schemeClr val="bg1"/>
                </a:solidFill>
              </a:rPr>
              <a:t>Volcanic ash forecasting still relatively new </a:t>
            </a:r>
          </a:p>
          <a:p>
            <a:pPr lvl="1" eaLnBrk="1" hangingPunct="1"/>
            <a:r>
              <a:rPr lang="en-US" dirty="0" smtClean="0">
                <a:solidFill>
                  <a:schemeClr val="bg1"/>
                </a:solidFill>
              </a:rPr>
              <a:t>Operational forecasters must stay current with new monitoring, forecasting techniques </a:t>
            </a:r>
          </a:p>
          <a:p>
            <a:pPr eaLnBrk="1" hangingPunct="1"/>
            <a:r>
              <a:rPr lang="en-US" dirty="0" smtClean="0">
                <a:solidFill>
                  <a:schemeClr val="bg1"/>
                </a:solidFill>
              </a:rPr>
              <a:t>Continued collaboration with Federal, private, international partners</a:t>
            </a:r>
            <a:endParaRPr lang="en-US" sz="1200" dirty="0" smtClean="0">
              <a:solidFill>
                <a:schemeClr val="bg1"/>
              </a:solidFill>
            </a:endParaRPr>
          </a:p>
          <a:p>
            <a:pPr eaLnBrk="1" hangingPunct="1"/>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26EA1654-A5E8-426C-ABAC-38ECF8B7A787}" type="slidenum">
              <a:rPr lang="en-US" smtClean="0">
                <a:solidFill>
                  <a:prstClr val="white">
                    <a:shade val="50000"/>
                  </a:prstClr>
                </a:solidFill>
              </a:rPr>
              <a:pPr>
                <a:defRPr/>
              </a:pPr>
              <a:t>36</a:t>
            </a:fld>
            <a:endParaRPr lang="en-US">
              <a:solidFill>
                <a:prstClr val="white">
                  <a:shade val="50000"/>
                </a:prstClr>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The Reason for a 5 Minute Warning (System)</a:t>
            </a:r>
            <a:endParaRPr lang="en-US" dirty="0">
              <a:solidFill>
                <a:srgbClr val="C00000"/>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p:txBody>
          <a:bodyPr/>
          <a:lstStyle/>
          <a:p>
            <a:pPr>
              <a:buClr>
                <a:schemeClr val="tx1"/>
              </a:buClr>
              <a:buSzPct val="75000"/>
              <a:buFont typeface="Wingdings" pitchFamily="2" charset="2"/>
              <a:buChar char="§"/>
            </a:pPr>
            <a:r>
              <a:rPr lang="en-US" sz="3200" dirty="0" smtClean="0">
                <a:solidFill>
                  <a:schemeClr val="bg1"/>
                </a:solidFill>
              </a:rPr>
              <a:t>In five minutes, the ash cloud can be at flight level altitudes reaching above 20,000 feet.</a:t>
            </a:r>
          </a:p>
          <a:p>
            <a:pPr>
              <a:buClr>
                <a:schemeClr val="tx1"/>
              </a:buClr>
              <a:buSzPct val="75000"/>
              <a:buFont typeface="Wingdings" pitchFamily="2" charset="2"/>
              <a:buChar char="§"/>
            </a:pPr>
            <a:r>
              <a:rPr lang="en-US" sz="3200" dirty="0" smtClean="0">
                <a:solidFill>
                  <a:schemeClr val="bg1"/>
                </a:solidFill>
              </a:rPr>
              <a:t>Aircraft often approach the cloud a rate of five miles per minute (300 mph) or greater. </a:t>
            </a:r>
          </a:p>
          <a:p>
            <a:pPr>
              <a:buClr>
                <a:schemeClr val="tx1"/>
              </a:buClr>
              <a:buSzPct val="75000"/>
              <a:buFont typeface="Wingdings" pitchFamily="2" charset="2"/>
              <a:buChar char="§"/>
            </a:pPr>
            <a:r>
              <a:rPr lang="en-US" sz="3200" dirty="0" smtClean="0">
                <a:solidFill>
                  <a:schemeClr val="bg1"/>
                </a:solidFill>
              </a:rPr>
              <a:t>The need for time to divert and avoid the ash cloud.</a:t>
            </a:r>
          </a:p>
          <a:p>
            <a:endParaRPr lang="en-US" dirty="0"/>
          </a:p>
        </p:txBody>
      </p:sp>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10/25/2010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37</a:t>
            </a:fld>
            <a:endParaRPr lang="en-US">
              <a:solidFill>
                <a:prstClr val="white">
                  <a:shade val="50000"/>
                </a:prstClr>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905000"/>
          </a:xfrm>
        </p:spPr>
        <p:txBody>
          <a:bodyPr>
            <a:normAutofit fontScale="90000"/>
          </a:bodyPr>
          <a:lstStyle/>
          <a:p>
            <a:pPr eaLnBrk="1" hangingPunct="1">
              <a:defRPr/>
            </a:pPr>
            <a:r>
              <a:rPr lang="en-US" sz="3600" dirty="0" smtClean="0">
                <a:solidFill>
                  <a:srgbClr val="C00000"/>
                </a:solidFill>
                <a:effectLst>
                  <a:outerShdw blurRad="38100" dist="38100" dir="2700000" algn="tl">
                    <a:srgbClr val="000000">
                      <a:alpha val="43137"/>
                    </a:srgbClr>
                  </a:outerShdw>
                </a:effectLst>
              </a:rPr>
              <a:t>Today’s Goals (from the 2007 National Volcanic Ash</a:t>
            </a:r>
            <a:br>
              <a:rPr lang="en-US" sz="3600" dirty="0" smtClean="0">
                <a:solidFill>
                  <a:srgbClr val="C00000"/>
                </a:solidFill>
                <a:effectLst>
                  <a:outerShdw blurRad="38100" dist="38100" dir="2700000" algn="tl">
                    <a:srgbClr val="000000">
                      <a:alpha val="43137"/>
                    </a:srgbClr>
                  </a:outerShdw>
                </a:effectLst>
              </a:rPr>
            </a:br>
            <a:r>
              <a:rPr lang="en-US" sz="3600" dirty="0" smtClean="0">
                <a:solidFill>
                  <a:srgbClr val="C00000"/>
                </a:solidFill>
                <a:effectLst>
                  <a:outerShdw blurRad="38100" dist="38100" dir="2700000" algn="tl">
                    <a:srgbClr val="000000">
                      <a:alpha val="43137"/>
                    </a:srgbClr>
                  </a:outerShdw>
                </a:effectLst>
              </a:rPr>
              <a:t>Operations Plan for Aviation)</a:t>
            </a:r>
            <a:r>
              <a:rPr lang="en-US" dirty="0" smtClean="0"/>
              <a:t/>
            </a:r>
            <a:br>
              <a:rPr lang="en-US" dirty="0" smtClean="0"/>
            </a:br>
            <a:endParaRPr lang="en-US" dirty="0"/>
          </a:p>
        </p:txBody>
      </p:sp>
      <p:sp>
        <p:nvSpPr>
          <p:cNvPr id="64515" name="Content Placeholder 2"/>
          <p:cNvSpPr>
            <a:spLocks noGrp="1"/>
          </p:cNvSpPr>
          <p:nvPr>
            <p:ph idx="1"/>
          </p:nvPr>
        </p:nvSpPr>
        <p:spPr>
          <a:xfrm>
            <a:off x="457200" y="2057400"/>
            <a:ext cx="8229600" cy="4251325"/>
          </a:xfrm>
        </p:spPr>
        <p:txBody>
          <a:bodyPr/>
          <a:lstStyle/>
          <a:p>
            <a:pPr eaLnBrk="1" hangingPunct="1"/>
            <a:r>
              <a:rPr lang="en-US" sz="2400" dirty="0" smtClean="0">
                <a:solidFill>
                  <a:schemeClr val="bg1"/>
                </a:solidFill>
              </a:rPr>
              <a:t>The overall goal: To eliminate encounters with ash that could degrade the in-flight safety of aircrews and passengers and cause damage to the aircraft. </a:t>
            </a:r>
          </a:p>
          <a:p>
            <a:pPr eaLnBrk="1" hangingPunct="1"/>
            <a:r>
              <a:rPr lang="en-US" sz="2400" dirty="0" smtClean="0">
                <a:solidFill>
                  <a:schemeClr val="bg1"/>
                </a:solidFill>
              </a:rPr>
              <a:t>Prevention of accidental encounters with hazardous clouds </a:t>
            </a:r>
          </a:p>
          <a:p>
            <a:pPr eaLnBrk="1" hangingPunct="1"/>
            <a:r>
              <a:rPr lang="en-US" sz="2400" dirty="0" smtClean="0">
                <a:solidFill>
                  <a:schemeClr val="bg1"/>
                </a:solidFill>
              </a:rPr>
              <a:t>Reduction of air traffic delays, diversions, or evasive actions when hazardous clouds are present </a:t>
            </a:r>
          </a:p>
          <a:p>
            <a:pPr eaLnBrk="1" hangingPunct="1"/>
            <a:r>
              <a:rPr lang="en-US" sz="2400" dirty="0" smtClean="0">
                <a:solidFill>
                  <a:schemeClr val="bg1"/>
                </a:solidFill>
              </a:rPr>
              <a:t>The development of a single, worldwide standard for exchange of information on airborne hazardous materials.</a:t>
            </a:r>
          </a:p>
          <a:p>
            <a:pPr eaLnBrk="1" hangingPunct="1"/>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D6E11595-D576-43F3-BFD7-59E82901EC6C}" type="slidenum">
              <a:rPr lang="en-US" smtClean="0">
                <a:solidFill>
                  <a:prstClr val="white">
                    <a:shade val="50000"/>
                  </a:prstClr>
                </a:solidFill>
              </a:rPr>
              <a:pPr>
                <a:defRPr/>
              </a:pPr>
              <a:t>38</a:t>
            </a:fld>
            <a:endParaRPr lang="en-US">
              <a:solidFill>
                <a:prstClr val="white">
                  <a:shade val="50000"/>
                </a:prstClr>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438400"/>
            <a:ext cx="6553200" cy="1143000"/>
          </a:xfrm>
        </p:spPr>
        <p:txBody>
          <a:bodyPr>
            <a:normAutofit fontScale="90000"/>
          </a:bodyPr>
          <a:lstStyle/>
          <a:p>
            <a:pPr algn="l"/>
            <a:r>
              <a:rPr lang="en-US" sz="3600" dirty="0" smtClean="0">
                <a:solidFill>
                  <a:srgbClr val="990000"/>
                </a:solidFill>
              </a:rPr>
              <a:t>  US Volcano Observatories</a:t>
            </a:r>
            <a:endParaRPr lang="en-US" sz="3600" dirty="0">
              <a:solidFill>
                <a:srgbClr val="9900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10/25/2010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39</a:t>
            </a:fld>
            <a:endParaRPr lang="en-US">
              <a:solidFill>
                <a:prstClr val="white">
                  <a:shade val="50000"/>
                </a:prst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800" dirty="0" smtClean="0">
                <a:solidFill>
                  <a:srgbClr val="C00000"/>
                </a:solidFill>
                <a:effectLst>
                  <a:outerShdw blurRad="38100" dist="38100" dir="2700000" algn="tl">
                    <a:srgbClr val="000000">
                      <a:alpha val="43137"/>
                    </a:srgbClr>
                  </a:outerShdw>
                </a:effectLst>
              </a:rPr>
              <a:t>Objectives of this Session</a:t>
            </a:r>
            <a:endParaRPr lang="en-US" sz="4800"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524000"/>
            <a:ext cx="8229600" cy="4419600"/>
          </a:xfrm>
        </p:spPr>
        <p:txBody>
          <a:bodyPr/>
          <a:lstStyle/>
          <a:p>
            <a:r>
              <a:rPr lang="en-US" dirty="0" smtClean="0">
                <a:solidFill>
                  <a:schemeClr val="bg1"/>
                </a:solidFill>
              </a:rPr>
              <a:t>Mt. Redoubt </a:t>
            </a:r>
            <a:r>
              <a:rPr lang="en-US" dirty="0" smtClean="0">
                <a:solidFill>
                  <a:schemeClr val="bg1"/>
                </a:solidFill>
              </a:rPr>
              <a:t>Volcano </a:t>
            </a:r>
            <a:r>
              <a:rPr lang="en-US" dirty="0" smtClean="0">
                <a:solidFill>
                  <a:schemeClr val="bg1"/>
                </a:solidFill>
              </a:rPr>
              <a:t>2009 Case </a:t>
            </a:r>
            <a:r>
              <a:rPr lang="en-US" dirty="0" smtClean="0">
                <a:solidFill>
                  <a:schemeClr val="bg1"/>
                </a:solidFill>
              </a:rPr>
              <a:t>Study</a:t>
            </a:r>
          </a:p>
          <a:p>
            <a:r>
              <a:rPr lang="en-US" dirty="0" smtClean="0">
                <a:solidFill>
                  <a:schemeClr val="bg1"/>
                </a:solidFill>
              </a:rPr>
              <a:t>The Key Players (Organizational Structure)</a:t>
            </a:r>
          </a:p>
          <a:p>
            <a:r>
              <a:rPr lang="en-US" dirty="0" smtClean="0">
                <a:solidFill>
                  <a:schemeClr val="bg1"/>
                </a:solidFill>
              </a:rPr>
              <a:t>Goals (Past, Present, and Future)</a:t>
            </a:r>
          </a:p>
          <a:p>
            <a:r>
              <a:rPr lang="en-US" dirty="0" smtClean="0">
                <a:solidFill>
                  <a:schemeClr val="bg1"/>
                </a:solidFill>
              </a:rPr>
              <a:t>The Flow of Information</a:t>
            </a:r>
          </a:p>
          <a:p>
            <a:r>
              <a:rPr lang="en-US" dirty="0" smtClean="0">
                <a:solidFill>
                  <a:schemeClr val="bg1"/>
                </a:solidFill>
              </a:rPr>
              <a:t>Volcano Observatories and Volcanic Ash </a:t>
            </a:r>
            <a:r>
              <a:rPr lang="en-US" smtClean="0">
                <a:solidFill>
                  <a:schemeClr val="bg1"/>
                </a:solidFill>
              </a:rPr>
              <a:t>Advisory </a:t>
            </a:r>
            <a:r>
              <a:rPr lang="en-US" smtClean="0">
                <a:solidFill>
                  <a:schemeClr val="bg1"/>
                </a:solidFill>
              </a:rPr>
              <a:t>Centers</a:t>
            </a:r>
          </a:p>
          <a:p>
            <a:pPr lvl="1"/>
            <a:r>
              <a:rPr lang="en-US" smtClean="0">
                <a:solidFill>
                  <a:schemeClr val="bg1"/>
                </a:solidFill>
              </a:rPr>
              <a:t>Volcanic </a:t>
            </a:r>
            <a:r>
              <a:rPr lang="en-US" dirty="0" smtClean="0">
                <a:solidFill>
                  <a:schemeClr val="bg1"/>
                </a:solidFill>
              </a:rPr>
              <a:t>Ash Forecast Process and Actions</a:t>
            </a:r>
            <a:endParaRPr lang="en-US" dirty="0" smtClean="0">
              <a:solidFill>
                <a:schemeClr val="bg1"/>
              </a:solidFill>
            </a:endParaRPr>
          </a:p>
          <a:p>
            <a:r>
              <a:rPr lang="en-US" dirty="0" err="1" smtClean="0">
                <a:solidFill>
                  <a:schemeClr val="bg1"/>
                </a:solidFill>
              </a:rPr>
              <a:t>Eyjafjallajökull</a:t>
            </a:r>
            <a:r>
              <a:rPr lang="en-US" dirty="0" smtClean="0">
                <a:solidFill>
                  <a:schemeClr val="bg1"/>
                </a:solidFill>
                <a:effectLst>
                  <a:outerShdw blurRad="38100" dist="38100" dir="2700000" algn="tl">
                    <a:srgbClr val="000000">
                      <a:alpha val="43137"/>
                    </a:srgbClr>
                  </a:outerShdw>
                </a:effectLst>
              </a:rPr>
              <a:t> </a:t>
            </a:r>
            <a:r>
              <a:rPr lang="en-US" dirty="0" smtClean="0">
                <a:solidFill>
                  <a:schemeClr val="bg1"/>
                </a:solidFill>
              </a:rPr>
              <a:t>– Lessons Learned</a:t>
            </a:r>
          </a:p>
          <a:p>
            <a:r>
              <a:rPr lang="en-US" dirty="0" smtClean="0">
                <a:solidFill>
                  <a:schemeClr val="bg1"/>
                </a:solidFill>
              </a:rPr>
              <a:t>The Future</a:t>
            </a:r>
          </a:p>
          <a:p>
            <a:endParaRPr lang="en-US" dirty="0" smtClean="0">
              <a:solidFill>
                <a:schemeClr val="bg1"/>
              </a:solidFill>
            </a:endParaRPr>
          </a:p>
          <a:p>
            <a:pPr lvl="1">
              <a:buNone/>
            </a:pPr>
            <a:endParaRPr lang="en-US" dirty="0" smtClean="0">
              <a:solidFill>
                <a:schemeClr val="bg1"/>
              </a:solidFill>
            </a:endParaRPr>
          </a:p>
          <a:p>
            <a:pPr lvl="1"/>
            <a:endParaRPr lang="en-US" dirty="0" smtClean="0">
              <a:solidFill>
                <a:schemeClr val="bg1"/>
              </a:solidFill>
            </a:endParaRPr>
          </a:p>
          <a:p>
            <a:pPr lvl="1">
              <a:buNone/>
            </a:pPr>
            <a:endParaRPr lang="en-US" dirty="0" smtClean="0">
              <a:solidFill>
                <a:schemeClr val="bg1"/>
              </a:solidFill>
            </a:endParaRPr>
          </a:p>
          <a:p>
            <a:endParaRPr lang="en-US" dirty="0" smtClean="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4</a:t>
            </a:fld>
            <a:endParaRPr lang="en-US">
              <a:solidFill>
                <a:prstClr val="white">
                  <a:shade val="50000"/>
                </a:prstClr>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990000"/>
                </a:solidFill>
                <a:effectLst>
                  <a:outerShdw blurRad="38100" dist="38100" dir="2700000" algn="tl">
                    <a:srgbClr val="000000">
                      <a:alpha val="43137"/>
                    </a:srgbClr>
                  </a:outerShdw>
                </a:effectLst>
              </a:rPr>
              <a:t>Volcano Observatories</a:t>
            </a:r>
            <a:endParaRPr lang="en-US" dirty="0"/>
          </a:p>
        </p:txBody>
      </p:sp>
      <p:sp>
        <p:nvSpPr>
          <p:cNvPr id="3" name="Content Placeholder 2"/>
          <p:cNvSpPr>
            <a:spLocks noGrp="1"/>
          </p:cNvSpPr>
          <p:nvPr>
            <p:ph idx="1"/>
          </p:nvPr>
        </p:nvSpPr>
        <p:spPr>
          <a:xfrm>
            <a:off x="457200" y="1371600"/>
            <a:ext cx="8229600" cy="5029200"/>
          </a:xfrm>
        </p:spPr>
        <p:txBody>
          <a:bodyPr/>
          <a:lstStyle/>
          <a:p>
            <a:r>
              <a:rPr lang="en-US" dirty="0" smtClean="0">
                <a:solidFill>
                  <a:schemeClr val="bg1"/>
                </a:solidFill>
              </a:rPr>
              <a:t>Understand the eruptive history, style of eruption, and hazards of Alaska’s volcanoes</a:t>
            </a:r>
          </a:p>
          <a:p>
            <a:r>
              <a:rPr lang="en-US" dirty="0" smtClean="0">
                <a:solidFill>
                  <a:schemeClr val="bg1"/>
                </a:solidFill>
              </a:rPr>
              <a:t>Systematically monitor dangerous volcanoes and look for signs of unrest</a:t>
            </a:r>
          </a:p>
          <a:p>
            <a:r>
              <a:rPr lang="en-US" dirty="0" smtClean="0">
                <a:solidFill>
                  <a:schemeClr val="bg1"/>
                </a:solidFill>
              </a:rPr>
              <a:t>Issue warnings and announcements about unrest, eruptions, evaluating false eruption reports, and announcing cessation of eruptions</a:t>
            </a:r>
          </a:p>
          <a:p>
            <a:r>
              <a:rPr lang="en-US" dirty="0" smtClean="0">
                <a:solidFill>
                  <a:schemeClr val="bg1"/>
                </a:solidFill>
              </a:rPr>
              <a:t>During eruptions, provide frequent updates on the level of activity, the evolving hazard; work with NWS, FAA and others to track the ash cloud and other impacts</a:t>
            </a:r>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40</a:t>
            </a:fld>
            <a:endParaRPr lang="en-US">
              <a:solidFill>
                <a:prstClr val="white">
                  <a:shade val="50000"/>
                </a:prstClr>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990000"/>
                </a:solidFill>
                <a:effectLst>
                  <a:outerShdw blurRad="38100" dist="38100" dir="2700000" algn="tl">
                    <a:srgbClr val="000000">
                      <a:alpha val="43137"/>
                    </a:srgbClr>
                  </a:outerShdw>
                </a:effectLst>
              </a:rPr>
              <a:t>Volcano Observatories Also…</a:t>
            </a:r>
            <a:endParaRPr lang="en-US" dirty="0">
              <a:solidFill>
                <a:srgbClr val="99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0"/>
            <a:ext cx="8229600" cy="4953000"/>
          </a:xfrm>
        </p:spPr>
        <p:txBody>
          <a:bodyPr/>
          <a:lstStyle/>
          <a:p>
            <a:pPr>
              <a:buNone/>
            </a:pPr>
            <a:r>
              <a:rPr lang="en-US" b="1" dirty="0" smtClean="0">
                <a:solidFill>
                  <a:schemeClr val="bg1"/>
                </a:solidFill>
              </a:rPr>
              <a:t>Handle pre-eruption, eruption and post eruption monitoring including:</a:t>
            </a:r>
          </a:p>
          <a:p>
            <a:pPr lvl="1"/>
            <a:r>
              <a:rPr lang="en-US" sz="2800" b="1" dirty="0" smtClean="0">
                <a:solidFill>
                  <a:schemeClr val="bg1"/>
                </a:solidFill>
              </a:rPr>
              <a:t>Geodesy – look for ground deformation</a:t>
            </a:r>
          </a:p>
          <a:p>
            <a:pPr lvl="1"/>
            <a:r>
              <a:rPr lang="en-US" sz="2800" b="1" dirty="0" smtClean="0">
                <a:solidFill>
                  <a:schemeClr val="bg1"/>
                </a:solidFill>
              </a:rPr>
              <a:t>Seismology – listen/feel indications of  ground motion</a:t>
            </a:r>
          </a:p>
          <a:p>
            <a:pPr lvl="1"/>
            <a:r>
              <a:rPr lang="en-US" sz="2800" b="1" dirty="0" smtClean="0">
                <a:solidFill>
                  <a:schemeClr val="bg1"/>
                </a:solidFill>
              </a:rPr>
              <a:t>Geochemical – look for changes in gas chemistry and flux</a:t>
            </a:r>
          </a:p>
          <a:p>
            <a:pPr lvl="1"/>
            <a:r>
              <a:rPr lang="en-US" sz="2800" b="1" dirty="0" smtClean="0">
                <a:solidFill>
                  <a:schemeClr val="bg1"/>
                </a:solidFill>
              </a:rPr>
              <a:t>Other methods: Acoustic, Gravimetric, Thermal, Electromagnetic, Visual</a:t>
            </a:r>
            <a:endParaRPr lang="en-US" sz="2800" b="1" dirty="0" smtClean="0"/>
          </a:p>
          <a:p>
            <a:pPr>
              <a:buNone/>
            </a:pPr>
            <a:endParaRPr lang="en-US" sz="2400" b="1" dirty="0" smtClean="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41</a:t>
            </a:fld>
            <a:endParaRPr lang="en-US">
              <a:solidFill>
                <a:prstClr val="white">
                  <a:shade val="50000"/>
                </a:prstClr>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05400" y="685800"/>
            <a:ext cx="3810000" cy="2133600"/>
          </a:xfrm>
        </p:spPr>
        <p:txBody>
          <a:bodyPr>
            <a:normAutofit fontScale="90000"/>
          </a:bodyPr>
          <a:lstStyle/>
          <a:p>
            <a:r>
              <a:rPr lang="en-US" sz="4400" dirty="0" smtClean="0">
                <a:solidFill>
                  <a:srgbClr val="C00000"/>
                </a:solidFill>
                <a:effectLst>
                  <a:outerShdw blurRad="38100" dist="38100" dir="2700000" algn="tl">
                    <a:srgbClr val="000000">
                      <a:alpha val="43137"/>
                    </a:srgbClr>
                  </a:outerShdw>
                </a:effectLst>
              </a:rPr>
              <a:t>AVO – Volcanic Activity Notice</a:t>
            </a:r>
            <a:br>
              <a:rPr lang="en-US" sz="4400" dirty="0" smtClean="0">
                <a:solidFill>
                  <a:srgbClr val="C00000"/>
                </a:solidFill>
                <a:effectLst>
                  <a:outerShdw blurRad="38100" dist="38100" dir="2700000" algn="tl">
                    <a:srgbClr val="000000">
                      <a:alpha val="43137"/>
                    </a:srgbClr>
                  </a:outerShdw>
                </a:effectLst>
              </a:rPr>
            </a:br>
            <a:endParaRPr lang="en-US" dirty="0"/>
          </a:p>
        </p:txBody>
      </p:sp>
      <p:sp>
        <p:nvSpPr>
          <p:cNvPr id="5" name="Content Placeholder 4"/>
          <p:cNvSpPr>
            <a:spLocks noGrp="1"/>
          </p:cNvSpPr>
          <p:nvPr>
            <p:ph idx="1"/>
          </p:nvPr>
        </p:nvSpPr>
        <p:spPr>
          <a:xfrm>
            <a:off x="0" y="0"/>
            <a:ext cx="9144000" cy="6858000"/>
          </a:xfrm>
        </p:spPr>
        <p:txBody>
          <a:bodyPr/>
          <a:lstStyle/>
          <a:p>
            <a:pPr algn="r"/>
            <a:endParaRPr lang="en-US" sz="1200" b="1" dirty="0" smtClean="0">
              <a:solidFill>
                <a:schemeClr val="bg1"/>
              </a:solidFill>
            </a:endParaRPr>
          </a:p>
          <a:p>
            <a:pPr>
              <a:buNone/>
            </a:pPr>
            <a:r>
              <a:rPr lang="en-US" sz="1200" b="1" dirty="0" smtClean="0">
                <a:solidFill>
                  <a:schemeClr val="bg1"/>
                </a:solidFill>
              </a:rPr>
              <a:t>	AVO/USGS Volcanic Activity Notice</a:t>
            </a:r>
            <a:br>
              <a:rPr lang="en-US" sz="1200" b="1" dirty="0" smtClean="0">
                <a:solidFill>
                  <a:schemeClr val="bg1"/>
                </a:solidFill>
              </a:rPr>
            </a:br>
            <a:r>
              <a:rPr lang="en-US" sz="1200" b="1" dirty="0" smtClean="0">
                <a:solidFill>
                  <a:schemeClr val="bg1"/>
                </a:solidFill>
              </a:rPr>
              <a:t/>
            </a:r>
            <a:br>
              <a:rPr lang="en-US" sz="1200" b="1" dirty="0" smtClean="0">
                <a:solidFill>
                  <a:schemeClr val="bg1"/>
                </a:solidFill>
              </a:rPr>
            </a:br>
            <a:r>
              <a:rPr lang="en-US" sz="1200" b="1" dirty="0" smtClean="0">
                <a:solidFill>
                  <a:schemeClr val="bg1"/>
                </a:solidFill>
              </a:rPr>
              <a:t>Volcano: Redoubt (CAVW #1103-03-)</a:t>
            </a:r>
            <a:br>
              <a:rPr lang="en-US" sz="1200" b="1" dirty="0" smtClean="0">
                <a:solidFill>
                  <a:schemeClr val="bg1"/>
                </a:solidFill>
              </a:rPr>
            </a:br>
            <a:r>
              <a:rPr lang="en-US" sz="1200" b="1" dirty="0" smtClean="0">
                <a:solidFill>
                  <a:schemeClr val="bg1"/>
                </a:solidFill>
              </a:rPr>
              <a:t/>
            </a:r>
            <a:br>
              <a:rPr lang="en-US" sz="1200" b="1" dirty="0" smtClean="0">
                <a:solidFill>
                  <a:schemeClr val="bg1"/>
                </a:solidFill>
              </a:rPr>
            </a:br>
            <a:r>
              <a:rPr lang="en-US" sz="1200" b="1" dirty="0" smtClean="0">
                <a:solidFill>
                  <a:schemeClr val="bg1"/>
                </a:solidFill>
              </a:rPr>
              <a:t>Current Volcano Alert Level: WARNING</a:t>
            </a:r>
            <a:br>
              <a:rPr lang="en-US" sz="1200" b="1" dirty="0" smtClean="0">
                <a:solidFill>
                  <a:schemeClr val="bg1"/>
                </a:solidFill>
              </a:rPr>
            </a:br>
            <a:r>
              <a:rPr lang="en-US" sz="1200" b="1" dirty="0" smtClean="0">
                <a:solidFill>
                  <a:schemeClr val="bg1"/>
                </a:solidFill>
              </a:rPr>
              <a:t/>
            </a:r>
            <a:br>
              <a:rPr lang="en-US" sz="1200" b="1" dirty="0" smtClean="0">
                <a:solidFill>
                  <a:schemeClr val="bg1"/>
                </a:solidFill>
              </a:rPr>
            </a:br>
            <a:r>
              <a:rPr lang="en-US" sz="1200" b="1" dirty="0" smtClean="0">
                <a:solidFill>
                  <a:schemeClr val="bg1"/>
                </a:solidFill>
              </a:rPr>
              <a:t>Current Aviation Color Code: RED</a:t>
            </a:r>
            <a:br>
              <a:rPr lang="en-US" sz="1200" b="1" dirty="0" smtClean="0">
                <a:solidFill>
                  <a:schemeClr val="bg1"/>
                </a:solidFill>
              </a:rPr>
            </a:br>
            <a:r>
              <a:rPr lang="en-US" sz="1200" b="1" dirty="0" smtClean="0">
                <a:solidFill>
                  <a:schemeClr val="bg1"/>
                </a:solidFill>
              </a:rPr>
              <a:t/>
            </a:r>
            <a:br>
              <a:rPr lang="en-US" sz="1200" b="1" dirty="0" smtClean="0">
                <a:solidFill>
                  <a:schemeClr val="bg1"/>
                </a:solidFill>
              </a:rPr>
            </a:br>
            <a:r>
              <a:rPr lang="en-US" sz="1200" b="1" dirty="0" smtClean="0">
                <a:solidFill>
                  <a:schemeClr val="bg1"/>
                </a:solidFill>
              </a:rPr>
              <a:t>Issued: Sunday, March 22, 2009, 11:26 PM AKDT (20090322/0726Z)</a:t>
            </a:r>
            <a:br>
              <a:rPr lang="en-US" sz="1200" b="1" dirty="0" smtClean="0">
                <a:solidFill>
                  <a:schemeClr val="bg1"/>
                </a:solidFill>
              </a:rPr>
            </a:br>
            <a:r>
              <a:rPr lang="en-US" sz="1200" b="1" dirty="0" smtClean="0">
                <a:solidFill>
                  <a:schemeClr val="bg1"/>
                </a:solidFill>
              </a:rPr>
              <a:t>Source: Alaska Volcano Observatory</a:t>
            </a:r>
            <a:br>
              <a:rPr lang="en-US" sz="1200" b="1" dirty="0" smtClean="0">
                <a:solidFill>
                  <a:schemeClr val="bg1"/>
                </a:solidFill>
              </a:rPr>
            </a:br>
            <a:r>
              <a:rPr lang="en-US" sz="1200" b="1" dirty="0" smtClean="0">
                <a:solidFill>
                  <a:schemeClr val="bg1"/>
                </a:solidFill>
              </a:rPr>
              <a:t>Notice Number: 2009/A12</a:t>
            </a:r>
            <a:br>
              <a:rPr lang="en-US" sz="1200" b="1" dirty="0" smtClean="0">
                <a:solidFill>
                  <a:schemeClr val="bg1"/>
                </a:solidFill>
              </a:rPr>
            </a:br>
            <a:r>
              <a:rPr lang="en-US" sz="1200" b="1" dirty="0" smtClean="0">
                <a:solidFill>
                  <a:schemeClr val="bg1"/>
                </a:solidFill>
              </a:rPr>
              <a:t>Location: N 60 deg 29 min W 152 deg 44 min</a:t>
            </a:r>
            <a:br>
              <a:rPr lang="en-US" sz="1200" b="1" dirty="0" smtClean="0">
                <a:solidFill>
                  <a:schemeClr val="bg1"/>
                </a:solidFill>
              </a:rPr>
            </a:br>
            <a:r>
              <a:rPr lang="en-US" sz="1200" b="1" dirty="0" smtClean="0">
                <a:solidFill>
                  <a:schemeClr val="bg1"/>
                </a:solidFill>
              </a:rPr>
              <a:t>Elevation: 10197 ft (3108 m)</a:t>
            </a:r>
            <a:br>
              <a:rPr lang="en-US" sz="1200" b="1" dirty="0" smtClean="0">
                <a:solidFill>
                  <a:schemeClr val="bg1"/>
                </a:solidFill>
              </a:rPr>
            </a:br>
            <a:r>
              <a:rPr lang="en-US" sz="1200" b="1" dirty="0" smtClean="0">
                <a:solidFill>
                  <a:schemeClr val="bg1"/>
                </a:solidFill>
              </a:rPr>
              <a:t>Area: Cook Inlet-South Central Alaska</a:t>
            </a:r>
            <a:br>
              <a:rPr lang="en-US" sz="1200" b="1" dirty="0" smtClean="0">
                <a:solidFill>
                  <a:schemeClr val="bg1"/>
                </a:solidFill>
              </a:rPr>
            </a:br>
            <a:r>
              <a:rPr lang="en-US" sz="1200" b="1" dirty="0" smtClean="0">
                <a:solidFill>
                  <a:schemeClr val="bg1"/>
                </a:solidFill>
              </a:rPr>
              <a:t/>
            </a:r>
            <a:br>
              <a:rPr lang="en-US" sz="1200" b="1" dirty="0" smtClean="0">
                <a:solidFill>
                  <a:schemeClr val="bg1"/>
                </a:solidFill>
              </a:rPr>
            </a:br>
            <a:r>
              <a:rPr lang="en-US" sz="1200" b="1" dirty="0" smtClean="0">
                <a:solidFill>
                  <a:schemeClr val="bg1"/>
                </a:solidFill>
              </a:rPr>
              <a:t>Volcanic Activity Summary: The eruption of Mt. Redoubt continues. The height of the eruption cloud is estimated to be 50,000 ft above sea level. Further reports will be issued as more information becomes available. </a:t>
            </a:r>
            <a:br>
              <a:rPr lang="en-US" sz="1200" b="1" dirty="0" smtClean="0">
                <a:solidFill>
                  <a:schemeClr val="bg1"/>
                </a:solidFill>
              </a:rPr>
            </a:br>
            <a:r>
              <a:rPr lang="en-US" sz="1200" b="1" dirty="0" smtClean="0">
                <a:solidFill>
                  <a:schemeClr val="bg1"/>
                </a:solidFill>
              </a:rPr>
              <a:t/>
            </a:r>
            <a:br>
              <a:rPr lang="en-US" sz="1200" b="1" dirty="0" smtClean="0">
                <a:solidFill>
                  <a:schemeClr val="bg1"/>
                </a:solidFill>
              </a:rPr>
            </a:br>
            <a:r>
              <a:rPr lang="en-US" sz="1200" b="1" dirty="0" smtClean="0">
                <a:solidFill>
                  <a:schemeClr val="bg1"/>
                </a:solidFill>
              </a:rPr>
              <a:t>Recent Observations:</a:t>
            </a:r>
            <a:br>
              <a:rPr lang="en-US" sz="1200" b="1" dirty="0" smtClean="0">
                <a:solidFill>
                  <a:schemeClr val="bg1"/>
                </a:solidFill>
              </a:rPr>
            </a:br>
            <a:r>
              <a:rPr lang="en-US" sz="1200" b="1" dirty="0" smtClean="0">
                <a:solidFill>
                  <a:schemeClr val="bg1"/>
                </a:solidFill>
              </a:rPr>
              <a:t>[Volcanic cloud height] The height of the eruption cloud is estimated to be 50,000 ft above sea level. Further reports will be issued as more information becomes available.</a:t>
            </a:r>
            <a:br>
              <a:rPr lang="en-US" sz="1200" b="1" dirty="0" smtClean="0">
                <a:solidFill>
                  <a:schemeClr val="bg1"/>
                </a:solidFill>
              </a:rPr>
            </a:br>
            <a:r>
              <a:rPr lang="en-US" sz="1200" b="1" dirty="0" smtClean="0">
                <a:solidFill>
                  <a:schemeClr val="bg1"/>
                </a:solidFill>
              </a:rPr>
              <a:t>[Other volcanic cloud information] Nil</a:t>
            </a:r>
            <a:br>
              <a:rPr lang="en-US" sz="1200" b="1" dirty="0" smtClean="0">
                <a:solidFill>
                  <a:schemeClr val="bg1"/>
                </a:solidFill>
              </a:rPr>
            </a:br>
            <a:r>
              <a:rPr lang="en-US" sz="1200" b="1" dirty="0" smtClean="0">
                <a:solidFill>
                  <a:schemeClr val="bg1"/>
                </a:solidFill>
              </a:rPr>
              <a:t>[Mudflow] Mudflows are possible on Drift and Crescent Rivers.</a:t>
            </a:r>
            <a:br>
              <a:rPr lang="en-US" sz="1200" b="1" dirty="0" smtClean="0">
                <a:solidFill>
                  <a:schemeClr val="bg1"/>
                </a:solidFill>
              </a:rPr>
            </a:br>
            <a:r>
              <a:rPr lang="en-US" sz="1200" b="1" dirty="0" smtClean="0">
                <a:solidFill>
                  <a:schemeClr val="bg1"/>
                </a:solidFill>
              </a:rPr>
              <a:t>[Ash fall] </a:t>
            </a:r>
            <a:r>
              <a:rPr lang="en-US" sz="1200" b="1" dirty="0" err="1" smtClean="0">
                <a:solidFill>
                  <a:schemeClr val="bg1"/>
                </a:solidFill>
              </a:rPr>
              <a:t>Ashfall</a:t>
            </a:r>
            <a:r>
              <a:rPr lang="en-US" sz="1200" b="1" dirty="0" smtClean="0">
                <a:solidFill>
                  <a:schemeClr val="bg1"/>
                </a:solidFill>
              </a:rPr>
              <a:t> likely in the vicinity of and downwind from the volcano.</a:t>
            </a:r>
            <a:br>
              <a:rPr lang="en-US" sz="1200" b="1" dirty="0" smtClean="0">
                <a:solidFill>
                  <a:schemeClr val="bg1"/>
                </a:solidFill>
              </a:rPr>
            </a:br>
            <a:r>
              <a:rPr lang="en-US" sz="1200" b="1" dirty="0" smtClean="0">
                <a:solidFill>
                  <a:schemeClr val="bg1"/>
                </a:solidFill>
              </a:rPr>
              <a:t/>
            </a:r>
            <a:br>
              <a:rPr lang="en-US" sz="1200" b="1" dirty="0" smtClean="0">
                <a:solidFill>
                  <a:schemeClr val="bg1"/>
                </a:solidFill>
              </a:rPr>
            </a:br>
            <a:r>
              <a:rPr lang="en-US" sz="1200" b="1" dirty="0" smtClean="0">
                <a:solidFill>
                  <a:schemeClr val="bg1"/>
                </a:solidFill>
              </a:rPr>
              <a:t>Contacts: Name(s), Title(s), email address(s), phone number(s)</a:t>
            </a:r>
            <a:br>
              <a:rPr lang="en-US" sz="1200" b="1" dirty="0" smtClean="0">
                <a:solidFill>
                  <a:schemeClr val="bg1"/>
                </a:solidFill>
              </a:rPr>
            </a:br>
            <a:r>
              <a:rPr lang="en-US" sz="1200" b="1" dirty="0" smtClean="0">
                <a:solidFill>
                  <a:schemeClr val="bg1"/>
                </a:solidFill>
              </a:rPr>
              <a:t/>
            </a:r>
            <a:br>
              <a:rPr lang="en-US" sz="1200" b="1" dirty="0" smtClean="0">
                <a:solidFill>
                  <a:schemeClr val="bg1"/>
                </a:solidFill>
              </a:rPr>
            </a:br>
            <a:r>
              <a:rPr lang="en-US" sz="1200" b="1" dirty="0" smtClean="0">
                <a:solidFill>
                  <a:schemeClr val="bg1"/>
                </a:solidFill>
              </a:rPr>
              <a:t>Next Notice: A new VAN will be issued if conditions change significantly or alert levels are modified. While a VAN is in effect, regularly scheduled updates are posted at </a:t>
            </a:r>
            <a:r>
              <a:rPr lang="en-US" sz="1200" b="1" dirty="0" smtClean="0">
                <a:solidFill>
                  <a:schemeClr val="bg1"/>
                </a:solidFill>
                <a:hlinkClick r:id="rId2"/>
              </a:rPr>
              <a:t>http://www.avo.alaska.edu</a:t>
            </a:r>
            <a:r>
              <a:rPr lang="en-US" sz="1200" b="1" dirty="0" smtClean="0">
                <a:solidFill>
                  <a:schemeClr val="bg1"/>
                </a:solidFill>
              </a:rPr>
              <a:t/>
            </a:r>
            <a:br>
              <a:rPr lang="en-US" sz="1200" b="1" dirty="0" smtClean="0">
                <a:solidFill>
                  <a:schemeClr val="bg1"/>
                </a:solidFill>
              </a:rPr>
            </a:br>
            <a:r>
              <a:rPr lang="en-US" sz="1200" b="1" dirty="0" smtClean="0">
                <a:solidFill>
                  <a:schemeClr val="bg1"/>
                </a:solidFill>
              </a:rPr>
              <a:t/>
            </a:r>
            <a:br>
              <a:rPr lang="en-US" sz="1200" b="1" dirty="0" smtClean="0">
                <a:solidFill>
                  <a:schemeClr val="bg1"/>
                </a:solidFill>
              </a:rPr>
            </a:br>
            <a:r>
              <a:rPr lang="en-US" sz="1200" b="1" dirty="0" smtClean="0">
                <a:solidFill>
                  <a:schemeClr val="bg1"/>
                </a:solidFill>
              </a:rPr>
              <a:t>The Alaska Volcano Observatory is a cooperative program of the U.S. Geological Survey, the University of Alaska Fairbanks Geophysical Institute, and the Alaska Division of Geological and Geophysical Surveys. </a:t>
            </a:r>
          </a:p>
          <a:p>
            <a:endParaRPr lang="en-US" dirty="0"/>
          </a:p>
        </p:txBody>
      </p:sp>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10/25/2010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42</a:t>
            </a:fld>
            <a:endParaRPr lang="en-US">
              <a:solidFill>
                <a:prstClr val="white">
                  <a:shade val="50000"/>
                </a:prstClr>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10/25/2010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43</a:t>
            </a:fld>
            <a:endParaRPr lang="en-US">
              <a:solidFill>
                <a:prstClr val="white">
                  <a:shade val="50000"/>
                </a:prstClr>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600200"/>
          </a:xfrm>
        </p:spPr>
        <p:txBody>
          <a:bodyPr>
            <a:normAutofit/>
          </a:bodyPr>
          <a:lstStyle/>
          <a:p>
            <a:r>
              <a:rPr lang="en-US" sz="2800" dirty="0" smtClean="0">
                <a:solidFill>
                  <a:srgbClr val="990000"/>
                </a:solidFill>
                <a:effectLst>
                  <a:outerShdw blurRad="38100" dist="38100" dir="2700000" algn="tl">
                    <a:srgbClr val="000000">
                      <a:alpha val="43137"/>
                    </a:srgbClr>
                  </a:outerShdw>
                </a:effectLst>
              </a:rPr>
              <a:t>Alaska National Weather Service (NWS) Offices </a:t>
            </a:r>
            <a:br>
              <a:rPr lang="en-US" sz="2800" dirty="0" smtClean="0">
                <a:solidFill>
                  <a:srgbClr val="990000"/>
                </a:solidFill>
                <a:effectLst>
                  <a:outerShdw blurRad="38100" dist="38100" dir="2700000" algn="tl">
                    <a:srgbClr val="000000">
                      <a:alpha val="43137"/>
                    </a:srgbClr>
                  </a:outerShdw>
                </a:effectLst>
              </a:rPr>
            </a:br>
            <a:r>
              <a:rPr lang="en-US" sz="2800" dirty="0" smtClean="0">
                <a:solidFill>
                  <a:srgbClr val="990000"/>
                </a:solidFill>
                <a:effectLst>
                  <a:outerShdw blurRad="38100" dist="38100" dir="2700000" algn="tl">
                    <a:srgbClr val="000000">
                      <a:alpha val="43137"/>
                    </a:srgbClr>
                  </a:outerShdw>
                </a:effectLst>
              </a:rPr>
              <a:t>and the </a:t>
            </a:r>
            <a:br>
              <a:rPr lang="en-US" sz="2800" dirty="0" smtClean="0">
                <a:solidFill>
                  <a:srgbClr val="990000"/>
                </a:solidFill>
                <a:effectLst>
                  <a:outerShdw blurRad="38100" dist="38100" dir="2700000" algn="tl">
                    <a:srgbClr val="000000">
                      <a:alpha val="43137"/>
                    </a:srgbClr>
                  </a:outerShdw>
                </a:effectLst>
              </a:rPr>
            </a:br>
            <a:r>
              <a:rPr lang="en-US" sz="2800" dirty="0" smtClean="0">
                <a:solidFill>
                  <a:srgbClr val="990000"/>
                </a:solidFill>
                <a:effectLst>
                  <a:outerShdw blurRad="38100" dist="38100" dir="2700000" algn="tl">
                    <a:srgbClr val="000000">
                      <a:alpha val="43137"/>
                    </a:srgbClr>
                  </a:outerShdw>
                </a:effectLst>
              </a:rPr>
              <a:t>Alaska Volcano Observatories (VO)</a:t>
            </a:r>
            <a:endParaRPr lang="en-US" sz="2800" dirty="0"/>
          </a:p>
        </p:txBody>
      </p:sp>
      <p:sp>
        <p:nvSpPr>
          <p:cNvPr id="3" name="Content Placeholder 2"/>
          <p:cNvSpPr>
            <a:spLocks noGrp="1"/>
          </p:cNvSpPr>
          <p:nvPr>
            <p:ph idx="1"/>
          </p:nvPr>
        </p:nvSpPr>
        <p:spPr>
          <a:xfrm>
            <a:off x="457200" y="1600200"/>
            <a:ext cx="8229600" cy="5257800"/>
          </a:xfrm>
        </p:spPr>
        <p:txBody>
          <a:bodyPr/>
          <a:lstStyle/>
          <a:p>
            <a:r>
              <a:rPr lang="en-US" sz="2000" b="1" dirty="0" smtClean="0">
                <a:solidFill>
                  <a:schemeClr val="bg1"/>
                </a:solidFill>
              </a:rPr>
              <a:t>AVO provides the following partner support to Alaska NWS offices:   </a:t>
            </a:r>
            <a:endParaRPr lang="en-US" sz="2000" dirty="0" smtClean="0">
              <a:solidFill>
                <a:schemeClr val="bg1"/>
              </a:solidFill>
            </a:endParaRPr>
          </a:p>
          <a:p>
            <a:pPr lvl="1"/>
            <a:r>
              <a:rPr lang="en-US" sz="1800" dirty="0" smtClean="0">
                <a:solidFill>
                  <a:schemeClr val="bg1"/>
                </a:solidFill>
              </a:rPr>
              <a:t>Volcano history and potential behavior of volcanoes of concern.  </a:t>
            </a:r>
          </a:p>
          <a:p>
            <a:pPr lvl="1"/>
            <a:r>
              <a:rPr lang="en-US" sz="1800" dirty="0" smtClean="0">
                <a:solidFill>
                  <a:schemeClr val="bg1"/>
                </a:solidFill>
              </a:rPr>
              <a:t>Remote sensing training for identifying the height of an ash plume.  Such as identifying whether an eruption has gone into the stratosphere or stayed in the troposphere based on the appearance on satellite imagery.  An eruption into the stratosphere will have a pancake appearance and one that stays in the troposphere will look long and rope-like.  </a:t>
            </a:r>
          </a:p>
          <a:p>
            <a:pPr lvl="1"/>
            <a:r>
              <a:rPr lang="en-US" sz="1800" dirty="0" smtClean="0">
                <a:solidFill>
                  <a:schemeClr val="bg1"/>
                </a:solidFill>
              </a:rPr>
              <a:t>Provide notification of an eruption including an initial estimate of eruption height and direction.  </a:t>
            </a:r>
          </a:p>
          <a:p>
            <a:pPr lvl="1"/>
            <a:r>
              <a:rPr lang="en-US" sz="1800" dirty="0" smtClean="0">
                <a:solidFill>
                  <a:schemeClr val="bg1"/>
                </a:solidFill>
              </a:rPr>
              <a:t>Also AVO and NWS provide mutual support through the Alaska Interagency Working Group for Volcanic Ash. </a:t>
            </a:r>
          </a:p>
          <a:p>
            <a:pPr lvl="1"/>
            <a:r>
              <a:rPr lang="en-US" sz="1800" dirty="0" smtClean="0">
                <a:solidFill>
                  <a:schemeClr val="bg1"/>
                </a:solidFill>
              </a:rPr>
              <a:t>Act as liaison to Russia and enhance communication between Russian volcanologists and  NWS Offices.  </a:t>
            </a:r>
          </a:p>
          <a:p>
            <a:pPr lvl="1"/>
            <a:endParaRPr lang="en-US" sz="1800" dirty="0" smtClean="0">
              <a:solidFill>
                <a:schemeClr val="bg1"/>
              </a:solidFill>
            </a:endParaRPr>
          </a:p>
          <a:p>
            <a:pPr>
              <a:buNone/>
            </a:pPr>
            <a:endParaRPr lang="en-US" sz="1800"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44</a:t>
            </a:fld>
            <a:endParaRPr lang="en-US">
              <a:solidFill>
                <a:prstClr val="white">
                  <a:shade val="50000"/>
                </a:prstClr>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0000" b="-17000"/>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45</a:t>
            </a:fld>
            <a:endParaRPr lang="en-US">
              <a:solidFill>
                <a:prstClr val="white">
                  <a:shade val="50000"/>
                </a:prstClr>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9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10/25/2010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46</a:t>
            </a:fld>
            <a:endParaRPr lang="en-US">
              <a:solidFill>
                <a:prstClr val="white">
                  <a:shade val="50000"/>
                </a:prstClr>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4000" b="-6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10/25/2010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47</a:t>
            </a:fld>
            <a:endParaRPr lang="en-US">
              <a:solidFill>
                <a:prstClr val="white">
                  <a:shade val="50000"/>
                </a:prstClr>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600200"/>
          </a:xfrm>
        </p:spPr>
        <p:txBody>
          <a:bodyPr>
            <a:normAutofit fontScale="90000"/>
          </a:bodyPr>
          <a:lstStyle/>
          <a:p>
            <a:r>
              <a:rPr lang="en-US" sz="2700" dirty="0" smtClean="0"/>
              <a:t/>
            </a:r>
            <a:br>
              <a:rPr lang="en-US" sz="2700" dirty="0" smtClean="0"/>
            </a:br>
            <a:r>
              <a:rPr lang="en-US" sz="2700" dirty="0" smtClean="0"/>
              <a:t/>
            </a:r>
            <a:br>
              <a:rPr lang="en-US" sz="2700" dirty="0" smtClean="0"/>
            </a:br>
            <a:r>
              <a:rPr lang="en-US" sz="3100" dirty="0" smtClean="0">
                <a:solidFill>
                  <a:srgbClr val="990000"/>
                </a:solidFill>
                <a:effectLst>
                  <a:outerShdw blurRad="38100" dist="38100" dir="2700000" algn="tl">
                    <a:srgbClr val="000000">
                      <a:alpha val="43137"/>
                    </a:srgbClr>
                  </a:outerShdw>
                </a:effectLst>
              </a:rPr>
              <a:t>Alaska National Weather Service (NWS) Offices </a:t>
            </a:r>
            <a:br>
              <a:rPr lang="en-US" sz="3100" dirty="0" smtClean="0">
                <a:solidFill>
                  <a:srgbClr val="990000"/>
                </a:solidFill>
                <a:effectLst>
                  <a:outerShdw blurRad="38100" dist="38100" dir="2700000" algn="tl">
                    <a:srgbClr val="000000">
                      <a:alpha val="43137"/>
                    </a:srgbClr>
                  </a:outerShdw>
                </a:effectLst>
              </a:rPr>
            </a:br>
            <a:r>
              <a:rPr lang="en-US" sz="3100" dirty="0" smtClean="0">
                <a:solidFill>
                  <a:srgbClr val="990000"/>
                </a:solidFill>
                <a:effectLst>
                  <a:outerShdw blurRad="38100" dist="38100" dir="2700000" algn="tl">
                    <a:srgbClr val="000000">
                      <a:alpha val="43137"/>
                    </a:srgbClr>
                  </a:outerShdw>
                </a:effectLst>
              </a:rPr>
              <a:t>and the </a:t>
            </a:r>
            <a:br>
              <a:rPr lang="en-US" sz="3100" dirty="0" smtClean="0">
                <a:solidFill>
                  <a:srgbClr val="990000"/>
                </a:solidFill>
                <a:effectLst>
                  <a:outerShdw blurRad="38100" dist="38100" dir="2700000" algn="tl">
                    <a:srgbClr val="000000">
                      <a:alpha val="43137"/>
                    </a:srgbClr>
                  </a:outerShdw>
                </a:effectLst>
              </a:rPr>
            </a:br>
            <a:r>
              <a:rPr lang="en-US" sz="3100" dirty="0" smtClean="0">
                <a:solidFill>
                  <a:srgbClr val="990000"/>
                </a:solidFill>
                <a:effectLst>
                  <a:outerShdw blurRad="38100" dist="38100" dir="2700000" algn="tl">
                    <a:srgbClr val="000000">
                      <a:alpha val="43137"/>
                    </a:srgbClr>
                  </a:outerShdw>
                </a:effectLst>
              </a:rPr>
              <a:t>Alaska Volcano Observatories (VO)</a:t>
            </a:r>
            <a:r>
              <a:rPr lang="en-US" dirty="0" smtClean="0"/>
              <a:t/>
            </a:r>
            <a:br>
              <a:rPr lang="en-US" dirty="0" smtClean="0"/>
            </a:br>
            <a:endParaRPr lang="en-US" dirty="0"/>
          </a:p>
        </p:txBody>
      </p:sp>
      <p:sp>
        <p:nvSpPr>
          <p:cNvPr id="3" name="Content Placeholder 2"/>
          <p:cNvSpPr>
            <a:spLocks noGrp="1"/>
          </p:cNvSpPr>
          <p:nvPr>
            <p:ph idx="1"/>
          </p:nvPr>
        </p:nvSpPr>
        <p:spPr>
          <a:xfrm>
            <a:off x="457200" y="1600200"/>
            <a:ext cx="8229600" cy="5257800"/>
          </a:xfrm>
        </p:spPr>
        <p:txBody>
          <a:bodyPr/>
          <a:lstStyle/>
          <a:p>
            <a:r>
              <a:rPr lang="en-US" sz="2000" b="1" dirty="0" smtClean="0">
                <a:solidFill>
                  <a:schemeClr val="bg1"/>
                </a:solidFill>
              </a:rPr>
              <a:t>NWS Offices provide the following partner support to the AVO:</a:t>
            </a:r>
          </a:p>
          <a:p>
            <a:pPr lvl="1"/>
            <a:r>
              <a:rPr lang="en-US" sz="1600" dirty="0" smtClean="0">
                <a:solidFill>
                  <a:schemeClr val="bg1"/>
                </a:solidFill>
              </a:rPr>
              <a:t>The Anchorage Weather Forecast Office (WFO) and Alaska Aviation Weather Unit (AAWU) analyze radar returns for volcanic ash plumes during Cook Inlet volcanic eruptions.</a:t>
            </a:r>
          </a:p>
          <a:p>
            <a:pPr lvl="1"/>
            <a:r>
              <a:rPr lang="en-US" sz="1600" dirty="0" smtClean="0">
                <a:solidFill>
                  <a:schemeClr val="bg1"/>
                </a:solidFill>
              </a:rPr>
              <a:t>The AAWU often discusses the validity of pilot reports with the AVO (is it ash or just steam, is it really that high-etc). </a:t>
            </a:r>
          </a:p>
          <a:p>
            <a:pPr lvl="1"/>
            <a:r>
              <a:rPr lang="en-US" sz="1600" dirty="0" smtClean="0">
                <a:solidFill>
                  <a:schemeClr val="bg1"/>
                </a:solidFill>
              </a:rPr>
              <a:t>The AAWU often discusses interpolation of </a:t>
            </a:r>
            <a:r>
              <a:rPr lang="en-US" sz="1600" dirty="0" err="1" smtClean="0">
                <a:solidFill>
                  <a:schemeClr val="bg1"/>
                </a:solidFill>
              </a:rPr>
              <a:t>Webicorders</a:t>
            </a:r>
            <a:r>
              <a:rPr lang="en-US" sz="1600" dirty="0" smtClean="0">
                <a:solidFill>
                  <a:schemeClr val="bg1"/>
                </a:solidFill>
              </a:rPr>
              <a:t>, webcam </a:t>
            </a:r>
            <a:r>
              <a:rPr lang="en-US" sz="1600" dirty="0" err="1" smtClean="0">
                <a:solidFill>
                  <a:schemeClr val="bg1"/>
                </a:solidFill>
              </a:rPr>
              <a:t>pics</a:t>
            </a:r>
            <a:r>
              <a:rPr lang="en-US" sz="1600" dirty="0" smtClean="0">
                <a:solidFill>
                  <a:schemeClr val="bg1"/>
                </a:solidFill>
              </a:rPr>
              <a:t> and RSAM data with the on-duty scientists.</a:t>
            </a:r>
          </a:p>
          <a:p>
            <a:pPr lvl="1"/>
            <a:r>
              <a:rPr lang="en-US" sz="1600" dirty="0" smtClean="0">
                <a:solidFill>
                  <a:schemeClr val="bg1"/>
                </a:solidFill>
              </a:rPr>
              <a:t>During significant eruptions, the AAWU, CWSU and the AVO hold daily conference calls to discuss the situation, problems, expectations, etc.</a:t>
            </a:r>
          </a:p>
          <a:p>
            <a:pPr lvl="1"/>
            <a:r>
              <a:rPr lang="en-US" sz="1600" dirty="0" smtClean="0">
                <a:solidFill>
                  <a:schemeClr val="bg1"/>
                </a:solidFill>
              </a:rPr>
              <a:t>The CWSU provides customized flight support weather forecasts for AVO volcano recognizance flights.  The CWSU also solicits </a:t>
            </a:r>
            <a:r>
              <a:rPr lang="en-US" sz="1600" dirty="0" err="1" smtClean="0">
                <a:solidFill>
                  <a:schemeClr val="bg1"/>
                </a:solidFill>
              </a:rPr>
              <a:t>Pireps</a:t>
            </a:r>
            <a:r>
              <a:rPr lang="en-US" sz="1600" dirty="0" smtClean="0">
                <a:solidFill>
                  <a:schemeClr val="bg1"/>
                </a:solidFill>
              </a:rPr>
              <a:t> and feeds critical information back to the AVO.  </a:t>
            </a:r>
          </a:p>
          <a:p>
            <a:pPr lvl="1"/>
            <a:r>
              <a:rPr lang="en-US" sz="1600" dirty="0" smtClean="0">
                <a:solidFill>
                  <a:schemeClr val="bg1"/>
                </a:solidFill>
              </a:rPr>
              <a:t>Alaskan NWS Offices may also initiate a call to the AVO if they get reports of an eruption or see indications of an eruption through webcams, satellite images, and eruption.  </a:t>
            </a:r>
          </a:p>
          <a:p>
            <a:endParaRPr lang="en-US" sz="2000"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48</a:t>
            </a:fld>
            <a:endParaRPr lang="en-US">
              <a:solidFill>
                <a:prstClr val="white">
                  <a:shade val="50000"/>
                </a:prstClr>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Autofit/>
          </a:bodyPr>
          <a:lstStyle/>
          <a:p>
            <a:r>
              <a:rPr lang="en-US" sz="4000" dirty="0" smtClean="0">
                <a:solidFill>
                  <a:srgbClr val="990000"/>
                </a:solidFill>
              </a:rPr>
              <a:t>Volcano Hazards Program</a:t>
            </a:r>
            <a:r>
              <a:rPr lang="en-US" sz="4000" dirty="0" smtClean="0"/>
              <a:t/>
            </a:r>
            <a:br>
              <a:rPr lang="en-US" sz="4000" dirty="0" smtClean="0"/>
            </a:br>
            <a:endParaRPr lang="en-US" sz="4000" dirty="0"/>
          </a:p>
        </p:txBody>
      </p:sp>
      <p:sp>
        <p:nvSpPr>
          <p:cNvPr id="5" name="Content Placeholder 4"/>
          <p:cNvSpPr>
            <a:spLocks noGrp="1"/>
          </p:cNvSpPr>
          <p:nvPr>
            <p:ph idx="1"/>
          </p:nvPr>
        </p:nvSpPr>
        <p:spPr>
          <a:xfrm>
            <a:off x="457200" y="1371600"/>
            <a:ext cx="8229600" cy="4937125"/>
          </a:xfrm>
        </p:spPr>
        <p:txBody>
          <a:bodyPr/>
          <a:lstStyle/>
          <a:p>
            <a:r>
              <a:rPr lang="en-US" sz="3600" b="1" dirty="0" smtClean="0">
                <a:solidFill>
                  <a:schemeClr val="bg1"/>
                </a:solidFill>
              </a:rPr>
              <a:t>The Volcano Hazards Program (VHP) seeks to lessen the harmful impacts of volcanic activity by monitoring active and potentially active volcanoes, assessing their hazards, responding to volcanic crises, and conducting research on how volcanoes work.</a:t>
            </a:r>
            <a:endParaRPr lang="en-US" sz="3600" b="1" dirty="0">
              <a:solidFill>
                <a:schemeClr val="bg1"/>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10/25/2010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49</a:t>
            </a:fld>
            <a:endParaRPr lang="en-US">
              <a:solidFill>
                <a:prstClr val="white">
                  <a:shade val="50000"/>
                </a:prstClr>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2209800"/>
            <a:ext cx="7772400" cy="990600"/>
          </a:xfrm>
        </p:spPr>
        <p:txBody>
          <a:bodyPr/>
          <a:lstStyle/>
          <a:p>
            <a:pPr eaLnBrk="1" hangingPunct="1">
              <a:defRPr/>
            </a:pPr>
            <a:r>
              <a:rPr lang="en-US" dirty="0" smtClean="0">
                <a:solidFill>
                  <a:srgbClr val="C00000"/>
                </a:solidFill>
              </a:rPr>
              <a:t>Redoubt Volcano</a:t>
            </a:r>
          </a:p>
        </p:txBody>
      </p:sp>
      <p:sp>
        <p:nvSpPr>
          <p:cNvPr id="2051" name="Rectangle 3"/>
          <p:cNvSpPr>
            <a:spLocks noGrp="1" noChangeArrowheads="1"/>
          </p:cNvSpPr>
          <p:nvPr>
            <p:ph type="subTitle" idx="1"/>
          </p:nvPr>
        </p:nvSpPr>
        <p:spPr>
          <a:xfrm>
            <a:off x="1676400" y="4343400"/>
            <a:ext cx="5411788" cy="914400"/>
          </a:xfrm>
        </p:spPr>
        <p:txBody>
          <a:bodyPr/>
          <a:lstStyle/>
          <a:p>
            <a:pPr eaLnBrk="1" hangingPunct="1">
              <a:lnSpc>
                <a:spcPct val="80000"/>
              </a:lnSpc>
              <a:defRPr/>
            </a:pPr>
            <a:r>
              <a:rPr lang="en-US" dirty="0" smtClean="0">
                <a:solidFill>
                  <a:schemeClr val="bg1"/>
                </a:solidFill>
              </a:rPr>
              <a:t>January 2009: Pre-Eruption</a:t>
            </a:r>
          </a:p>
          <a:p>
            <a:pPr eaLnBrk="1" hangingPunct="1">
              <a:lnSpc>
                <a:spcPct val="80000"/>
              </a:lnSpc>
              <a:defRPr/>
            </a:pPr>
            <a:endParaRPr lang="en-US" sz="800" dirty="0" smtClean="0"/>
          </a:p>
          <a:p>
            <a:pPr eaLnBrk="1" hangingPunct="1">
              <a:lnSpc>
                <a:spcPct val="80000"/>
              </a:lnSpc>
              <a:defRPr/>
            </a:pPr>
            <a:endParaRPr lang="en-US" sz="1400" dirty="0" smtClean="0"/>
          </a:p>
          <a:p>
            <a:pPr eaLnBrk="1" hangingPunct="1">
              <a:lnSpc>
                <a:spcPct val="80000"/>
              </a:lnSpc>
              <a:defRPr/>
            </a:pPr>
            <a:endParaRPr lang="en-US" sz="1400" dirty="0" smtClean="0"/>
          </a:p>
          <a:p>
            <a:pPr eaLnBrk="1" hangingPunct="1">
              <a:lnSpc>
                <a:spcPct val="80000"/>
              </a:lnSpc>
              <a:defRPr/>
            </a:pPr>
            <a:endParaRPr lang="en-US" sz="1600" dirty="0" smtClean="0"/>
          </a:p>
        </p:txBody>
      </p:sp>
      <p:pic>
        <p:nvPicPr>
          <p:cNvPr id="4100" name="Picture 7" descr="\\160.0.20.99\user\Tony.Hall\Desktop\NWS_AR Logo">
            <a:hlinkClick r:id="rId4"/>
          </p:cNvPr>
          <p:cNvPicPr>
            <a:picLocks noChangeAspect="1" noChangeArrowheads="1"/>
          </p:cNvPicPr>
          <p:nvPr/>
        </p:nvPicPr>
        <p:blipFill>
          <a:blip r:embed="rId5" cstate="print"/>
          <a:srcRect/>
          <a:stretch>
            <a:fillRect/>
          </a:stretch>
        </p:blipFill>
        <p:spPr bwMode="auto">
          <a:xfrm>
            <a:off x="3886200" y="381000"/>
            <a:ext cx="1662113" cy="1600200"/>
          </a:xfrm>
          <a:prstGeom prst="rect">
            <a:avLst/>
          </a:prstGeom>
          <a:noFill/>
          <a:ln w="9525">
            <a:noFill/>
            <a:miter lim="800000"/>
            <a:headEnd/>
            <a:tailEnd/>
          </a:ln>
        </p:spPr>
      </p:pic>
    </p:spTree>
    <p:custDataLst>
      <p:tags r:id="rId1"/>
    </p:custData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Alaskan Aviation Weather Unit (AAWU)</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dirty="0" smtClean="0">
                <a:solidFill>
                  <a:schemeClr val="bg1"/>
                </a:solidFill>
              </a:rPr>
              <a:t>Performs two primary roles: </a:t>
            </a:r>
            <a:r>
              <a:rPr lang="en-US" dirty="0" smtClean="0"/>
              <a:t>	</a:t>
            </a:r>
          </a:p>
          <a:p>
            <a:r>
              <a:rPr lang="en-US" dirty="0" smtClean="0">
                <a:solidFill>
                  <a:schemeClr val="bg1"/>
                </a:solidFill>
              </a:rPr>
              <a:t>1. Meteorological Watch Office (MWO)</a:t>
            </a:r>
          </a:p>
          <a:p>
            <a:pPr lvl="1"/>
            <a:r>
              <a:rPr lang="en-US" dirty="0" smtClean="0">
                <a:solidFill>
                  <a:schemeClr val="bg1"/>
                </a:solidFill>
              </a:rPr>
              <a:t>A Meteorological Watch Office is responsible for notifying Air Traffic Control of in-flight hazardous weather conditions.</a:t>
            </a:r>
          </a:p>
          <a:p>
            <a:pPr lvl="0"/>
            <a:r>
              <a:rPr lang="en-US" dirty="0" smtClean="0">
                <a:solidFill>
                  <a:schemeClr val="bg1"/>
                </a:solidFill>
              </a:rPr>
              <a:t>2. Volcanic Ash Advisory Center (VAAC)</a:t>
            </a:r>
          </a:p>
          <a:p>
            <a:pPr lvl="1"/>
            <a:r>
              <a:rPr lang="en-US" dirty="0" smtClean="0">
                <a:solidFill>
                  <a:schemeClr val="bg1"/>
                </a:solidFill>
              </a:rPr>
              <a:t>Volcanic Ash Advisory Centers are responsible for providing ash movement and dispersion guidance to Meteorological Watch Offices and neighboring VAACs.</a:t>
            </a:r>
          </a:p>
          <a:p>
            <a:pPr lvl="1"/>
            <a:endParaRPr lang="en-US" dirty="0" smtClean="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50</a:t>
            </a:fld>
            <a:endParaRPr lang="en-US">
              <a:solidFill>
                <a:prstClr val="white">
                  <a:shade val="50000"/>
                </a:prstClr>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eaLnBrk="1" hangingPunct="1">
              <a:defRPr/>
            </a:pPr>
            <a:r>
              <a:rPr lang="en-US" dirty="0" smtClean="0">
                <a:solidFill>
                  <a:srgbClr val="C00000"/>
                </a:solidFill>
              </a:rPr>
              <a:t>VAACs of the World</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75CEF124-F8CA-4F87-81B6-4EBFF67780CD}" type="slidenum">
              <a:rPr lang="en-US" smtClean="0">
                <a:solidFill>
                  <a:prstClr val="white">
                    <a:shade val="50000"/>
                  </a:prstClr>
                </a:solidFill>
              </a:rPr>
              <a:pPr>
                <a:defRPr/>
              </a:pPr>
              <a:t>51</a:t>
            </a:fld>
            <a:endParaRPr lang="en-US">
              <a:solidFill>
                <a:prstClr val="white">
                  <a:shade val="50000"/>
                </a:prstClr>
              </a:solidFill>
            </a:endParaRPr>
          </a:p>
        </p:txBody>
      </p:sp>
      <p:pic>
        <p:nvPicPr>
          <p:cNvPr id="66565" name="Picture 2" descr="C:\Documents and Settings\braun\My Documents\Aviation Weather\Volcanoes\index.php_files\VAAC_MAP.jpg"/>
          <p:cNvPicPr>
            <a:picLocks noGrp="1" noChangeAspect="1" noChangeArrowheads="1"/>
          </p:cNvPicPr>
          <p:nvPr>
            <p:ph idx="1"/>
          </p:nvPr>
        </p:nvPicPr>
        <p:blipFill>
          <a:blip r:embed="rId3" cstate="print"/>
          <a:srcRect/>
          <a:stretch>
            <a:fillRect/>
          </a:stretch>
        </p:blipFill>
        <p:spPr>
          <a:xfrm>
            <a:off x="838200" y="1143000"/>
            <a:ext cx="7467600" cy="5105400"/>
          </a:xfr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447800"/>
          </a:xfrm>
        </p:spPr>
        <p:txBody>
          <a:bodyPr>
            <a:normAutofit/>
          </a:bodyPr>
          <a:lstStyle/>
          <a:p>
            <a:r>
              <a:rPr lang="en-US" dirty="0" smtClean="0">
                <a:solidFill>
                  <a:srgbClr val="990000"/>
                </a:solidFill>
                <a:effectLst>
                  <a:outerShdw blurRad="38100" dist="38100" dir="2700000" algn="tl">
                    <a:srgbClr val="000000">
                      <a:alpha val="43137"/>
                    </a:srgbClr>
                  </a:outerShdw>
                </a:effectLst>
              </a:rPr>
              <a:t>Volcanic Ash Advisory Centers (VAAC)</a:t>
            </a:r>
            <a:endParaRPr lang="en-US" dirty="0"/>
          </a:p>
        </p:txBody>
      </p:sp>
      <p:sp>
        <p:nvSpPr>
          <p:cNvPr id="3" name="Content Placeholder 2"/>
          <p:cNvSpPr>
            <a:spLocks noGrp="1"/>
          </p:cNvSpPr>
          <p:nvPr>
            <p:ph idx="1"/>
          </p:nvPr>
        </p:nvSpPr>
        <p:spPr>
          <a:xfrm>
            <a:off x="457200" y="1447800"/>
            <a:ext cx="8229600" cy="5410200"/>
          </a:xfrm>
        </p:spPr>
        <p:txBody>
          <a:bodyPr/>
          <a:lstStyle/>
          <a:p>
            <a:pPr lvl="1" eaLnBrk="1" hangingPunct="1"/>
            <a:r>
              <a:rPr lang="en-US" b="1" dirty="0" smtClean="0">
                <a:solidFill>
                  <a:schemeClr val="bg1"/>
                </a:solidFill>
              </a:rPr>
              <a:t>Develop and execute volcanic ash dispersion models in real-time.</a:t>
            </a:r>
          </a:p>
          <a:p>
            <a:pPr lvl="1" eaLnBrk="1" hangingPunct="1"/>
            <a:r>
              <a:rPr lang="en-US" b="1" dirty="0" smtClean="0">
                <a:solidFill>
                  <a:schemeClr val="bg1"/>
                </a:solidFill>
              </a:rPr>
              <a:t>Use satellite information to identify volcanic ash and to discriminate volcanic ash clouds from weather clouds.</a:t>
            </a:r>
          </a:p>
          <a:p>
            <a:pPr lvl="1" eaLnBrk="1" hangingPunct="1"/>
            <a:r>
              <a:rPr lang="en-US" b="1" dirty="0" smtClean="0">
                <a:solidFill>
                  <a:schemeClr val="bg1"/>
                </a:solidFill>
              </a:rPr>
              <a:t>Issue Volcanic Ash Advisory (VAA) and Volcanic Ash Graphic (VAG), which provide guidance to MWOs for SIGMETs involving volcanic ash.</a:t>
            </a:r>
          </a:p>
          <a:p>
            <a:pPr lvl="1" eaLnBrk="1" hangingPunct="1"/>
            <a:r>
              <a:rPr lang="en-US" b="1" dirty="0" smtClean="0">
                <a:solidFill>
                  <a:schemeClr val="bg1"/>
                </a:solidFill>
              </a:rPr>
              <a:t>Provide advisory service to Regional Forecast Centers, MWOs and other VAACs.</a:t>
            </a:r>
          </a:p>
          <a:p>
            <a:pPr lvl="1" eaLnBrk="1" hangingPunct="1"/>
            <a:r>
              <a:rPr lang="en-US" b="1" dirty="0" smtClean="0">
                <a:solidFill>
                  <a:schemeClr val="bg1"/>
                </a:solidFill>
              </a:rPr>
              <a:t>Coordinate with the aviation community, the public and neighboring VAACs about volcanic episodes.</a:t>
            </a:r>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52</a:t>
            </a:fld>
            <a:endParaRPr lang="en-US">
              <a:solidFill>
                <a:prstClr val="white">
                  <a:shade val="50000"/>
                </a:prstClr>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0400" y="0"/>
            <a:ext cx="2438400" cy="1143000"/>
          </a:xfrm>
          <a:ln w="38100"/>
        </p:spPr>
        <p:style>
          <a:lnRef idx="1">
            <a:schemeClr val="accent4"/>
          </a:lnRef>
          <a:fillRef idx="3">
            <a:schemeClr val="accent4"/>
          </a:fillRef>
          <a:effectRef idx="2">
            <a:schemeClr val="accent4"/>
          </a:effectRef>
          <a:fontRef idx="minor">
            <a:schemeClr val="lt1"/>
          </a:fontRef>
        </p:style>
        <p:txBody>
          <a:bodyPr/>
          <a:lstStyle/>
          <a:p>
            <a:r>
              <a:rPr lang="en-US" dirty="0" smtClean="0">
                <a:solidFill>
                  <a:srgbClr val="C00000"/>
                </a:solidFill>
                <a:effectLst>
                  <a:outerShdw blurRad="38100" dist="38100" dir="2700000" algn="tl">
                    <a:srgbClr val="000000">
                      <a:alpha val="43137"/>
                    </a:srgbClr>
                  </a:outerShdw>
                </a:effectLst>
              </a:rPr>
              <a:t>VAAC</a:t>
            </a:r>
            <a:endParaRPr lang="en-US" dirty="0">
              <a:solidFill>
                <a:srgbClr val="C00000"/>
              </a:solidFill>
              <a:effectLst>
                <a:outerShdw blurRad="38100" dist="38100" dir="2700000" algn="tl">
                  <a:srgbClr val="000000">
                    <a:alpha val="43137"/>
                  </a:srgbClr>
                </a:outerShdw>
              </a:effectLst>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10/25/2010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53</a:t>
            </a:fld>
            <a:endParaRPr lang="en-US">
              <a:solidFill>
                <a:prstClr val="white">
                  <a:shade val="50000"/>
                </a:prstClr>
              </a:solidFill>
            </a:endParaRPr>
          </a:p>
        </p:txBody>
      </p:sp>
      <p:sp>
        <p:nvSpPr>
          <p:cNvPr id="7" name="TextBox 6"/>
          <p:cNvSpPr txBox="1"/>
          <p:nvPr/>
        </p:nvSpPr>
        <p:spPr>
          <a:xfrm>
            <a:off x="304800" y="3810000"/>
            <a:ext cx="21336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NWS WFO</a:t>
            </a:r>
            <a:endParaRPr lang="en-US" b="1" dirty="0">
              <a:solidFill>
                <a:schemeClr val="bg1"/>
              </a:solidFill>
            </a:endParaRPr>
          </a:p>
        </p:txBody>
      </p:sp>
      <p:sp>
        <p:nvSpPr>
          <p:cNvPr id="8" name="TextBox 7"/>
          <p:cNvSpPr txBox="1"/>
          <p:nvPr/>
        </p:nvSpPr>
        <p:spPr>
          <a:xfrm>
            <a:off x="304800" y="2819400"/>
            <a:ext cx="16764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NWS CWSU</a:t>
            </a:r>
            <a:endParaRPr lang="en-US" b="1" dirty="0">
              <a:solidFill>
                <a:schemeClr val="bg1"/>
              </a:solidFill>
            </a:endParaRPr>
          </a:p>
        </p:txBody>
      </p:sp>
      <p:sp>
        <p:nvSpPr>
          <p:cNvPr id="10" name="TextBox 9"/>
          <p:cNvSpPr txBox="1"/>
          <p:nvPr/>
        </p:nvSpPr>
        <p:spPr>
          <a:xfrm>
            <a:off x="304800" y="1676400"/>
            <a:ext cx="12192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MWO</a:t>
            </a:r>
            <a:endParaRPr lang="en-US" b="1" dirty="0">
              <a:solidFill>
                <a:schemeClr val="bg1"/>
              </a:solidFill>
            </a:endParaRPr>
          </a:p>
        </p:txBody>
      </p:sp>
      <p:sp>
        <p:nvSpPr>
          <p:cNvPr id="11" name="TextBox 10"/>
          <p:cNvSpPr txBox="1"/>
          <p:nvPr/>
        </p:nvSpPr>
        <p:spPr>
          <a:xfrm>
            <a:off x="6477000" y="4876800"/>
            <a:ext cx="23622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Adjacent VAACs</a:t>
            </a:r>
            <a:endParaRPr lang="en-US" b="1" dirty="0">
              <a:solidFill>
                <a:schemeClr val="bg1"/>
              </a:solidFill>
            </a:endParaRPr>
          </a:p>
        </p:txBody>
      </p:sp>
      <p:sp>
        <p:nvSpPr>
          <p:cNvPr id="12" name="TextBox 11"/>
          <p:cNvSpPr txBox="1"/>
          <p:nvPr/>
        </p:nvSpPr>
        <p:spPr>
          <a:xfrm>
            <a:off x="3657600" y="2743200"/>
            <a:ext cx="16764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FAA</a:t>
            </a:r>
            <a:endParaRPr lang="en-US" b="1" dirty="0">
              <a:solidFill>
                <a:schemeClr val="bg1"/>
              </a:solidFill>
            </a:endParaRPr>
          </a:p>
        </p:txBody>
      </p:sp>
      <p:sp>
        <p:nvSpPr>
          <p:cNvPr id="14" name="TextBox 13"/>
          <p:cNvSpPr txBox="1"/>
          <p:nvPr/>
        </p:nvSpPr>
        <p:spPr>
          <a:xfrm>
            <a:off x="3200400" y="4876800"/>
            <a:ext cx="26670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Airlines</a:t>
            </a:r>
            <a:endParaRPr lang="en-US" b="1" dirty="0">
              <a:solidFill>
                <a:schemeClr val="bg1"/>
              </a:solidFill>
            </a:endParaRPr>
          </a:p>
        </p:txBody>
      </p:sp>
      <p:sp>
        <p:nvSpPr>
          <p:cNvPr id="15" name="TextBox 14"/>
          <p:cNvSpPr txBox="1"/>
          <p:nvPr/>
        </p:nvSpPr>
        <p:spPr>
          <a:xfrm>
            <a:off x="3429000" y="3810000"/>
            <a:ext cx="21336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ICAO</a:t>
            </a:r>
            <a:endParaRPr lang="en-US" b="1" dirty="0">
              <a:solidFill>
                <a:schemeClr val="bg1"/>
              </a:solidFill>
            </a:endParaRPr>
          </a:p>
        </p:txBody>
      </p:sp>
      <p:sp>
        <p:nvSpPr>
          <p:cNvPr id="16" name="TextBox 15"/>
          <p:cNvSpPr txBox="1"/>
          <p:nvPr/>
        </p:nvSpPr>
        <p:spPr>
          <a:xfrm>
            <a:off x="304800" y="4876800"/>
            <a:ext cx="2362200" cy="381000"/>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NWS AWC</a:t>
            </a:r>
            <a:endParaRPr lang="en-US" b="1" dirty="0">
              <a:solidFill>
                <a:schemeClr val="bg1"/>
              </a:solidFill>
            </a:endParaRPr>
          </a:p>
        </p:txBody>
      </p:sp>
      <p:sp>
        <p:nvSpPr>
          <p:cNvPr id="17" name="TextBox 16"/>
          <p:cNvSpPr txBox="1"/>
          <p:nvPr/>
        </p:nvSpPr>
        <p:spPr>
          <a:xfrm>
            <a:off x="7391400" y="2743200"/>
            <a:ext cx="1447800" cy="369332"/>
          </a:xfrm>
          <a:prstGeom prst="rect">
            <a:avLst/>
          </a:prstGeom>
          <a:solidFill>
            <a:schemeClr val="accent2"/>
          </a:solidFill>
          <a:ln w="19050">
            <a:solidFill>
              <a:schemeClr val="tx1"/>
            </a:solidFill>
          </a:ln>
        </p:spPr>
        <p:txBody>
          <a:bodyPr wrap="square" rtlCol="0">
            <a:spAutoFit/>
          </a:bodyPr>
          <a:lstStyle/>
          <a:p>
            <a:pPr algn="ctr"/>
            <a:r>
              <a:rPr lang="en-US" b="1" dirty="0" err="1" smtClean="0">
                <a:solidFill>
                  <a:schemeClr val="bg1"/>
                </a:solidFill>
              </a:rPr>
              <a:t>DoD</a:t>
            </a:r>
            <a:endParaRPr lang="en-US" b="1" dirty="0">
              <a:solidFill>
                <a:schemeClr val="bg1"/>
              </a:solidFill>
            </a:endParaRPr>
          </a:p>
        </p:txBody>
      </p:sp>
      <p:sp>
        <p:nvSpPr>
          <p:cNvPr id="18" name="TextBox 17"/>
          <p:cNvSpPr txBox="1"/>
          <p:nvPr/>
        </p:nvSpPr>
        <p:spPr>
          <a:xfrm>
            <a:off x="7620000" y="1676400"/>
            <a:ext cx="12192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FEMA</a:t>
            </a:r>
            <a:endParaRPr lang="en-US" b="1" dirty="0">
              <a:solidFill>
                <a:schemeClr val="bg1"/>
              </a:solidFill>
            </a:endParaRPr>
          </a:p>
        </p:txBody>
      </p:sp>
      <p:sp>
        <p:nvSpPr>
          <p:cNvPr id="19" name="TextBox 18"/>
          <p:cNvSpPr txBox="1"/>
          <p:nvPr/>
        </p:nvSpPr>
        <p:spPr>
          <a:xfrm>
            <a:off x="7086600" y="3810000"/>
            <a:ext cx="17526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DHS</a:t>
            </a:r>
            <a:endParaRPr lang="en-US" b="1" dirty="0">
              <a:solidFill>
                <a:schemeClr val="bg1"/>
              </a:solidFill>
            </a:endParaRPr>
          </a:p>
        </p:txBody>
      </p:sp>
      <p:sp>
        <p:nvSpPr>
          <p:cNvPr id="20" name="TextBox 19"/>
          <p:cNvSpPr txBox="1"/>
          <p:nvPr/>
        </p:nvSpPr>
        <p:spPr>
          <a:xfrm>
            <a:off x="457200" y="228600"/>
            <a:ext cx="1524000" cy="707886"/>
          </a:xfrm>
          <a:prstGeom prst="rect">
            <a:avLst/>
          </a:prstGeom>
          <a:gradFill>
            <a:gsLst>
              <a:gs pos="0">
                <a:schemeClr val="accent4">
                  <a:shade val="60000"/>
                </a:schemeClr>
              </a:gs>
              <a:gs pos="33000">
                <a:schemeClr val="accent4">
                  <a:tint val="86500"/>
                </a:schemeClr>
              </a:gs>
              <a:gs pos="46750">
                <a:schemeClr val="accent4">
                  <a:tint val="71000"/>
                  <a:satMod val="112000"/>
                </a:schemeClr>
              </a:gs>
              <a:gs pos="53000">
                <a:schemeClr val="accent4">
                  <a:tint val="71000"/>
                  <a:satMod val="112000"/>
                </a:schemeClr>
              </a:gs>
              <a:gs pos="68000">
                <a:schemeClr val="accent4">
                  <a:tint val="86000"/>
                </a:schemeClr>
              </a:gs>
              <a:gs pos="100000">
                <a:schemeClr val="accent4">
                  <a:shade val="60000"/>
                </a:schemeClr>
              </a:gs>
            </a:gsLst>
            <a:lin ang="8350000" scaled="1"/>
          </a:gradFill>
          <a:ln w="25400">
            <a:solidFill>
              <a:schemeClr val="accent4">
                <a:shade val="48000"/>
                <a:satMod val="110000"/>
              </a:schemeClr>
            </a:solidFill>
          </a:ln>
        </p:spPr>
        <p:txBody>
          <a:bodyPr wrap="square" rtlCol="0">
            <a:spAutoFit/>
          </a:bodyPr>
          <a:lstStyle/>
          <a:p>
            <a:pPr algn="ctr"/>
            <a:r>
              <a:rPr lang="en-US" sz="4000" b="1" dirty="0" smtClean="0">
                <a:solidFill>
                  <a:srgbClr val="C00000"/>
                </a:solidFill>
                <a:effectLst>
                  <a:outerShdw blurRad="38100" dist="38100" dir="2700000" algn="tl">
                    <a:srgbClr val="000000">
                      <a:alpha val="43137"/>
                    </a:srgbClr>
                  </a:outerShdw>
                </a:effectLst>
              </a:rPr>
              <a:t>VO</a:t>
            </a:r>
            <a:endParaRPr lang="en-US" sz="4000" b="1" dirty="0">
              <a:solidFill>
                <a:srgbClr val="C00000"/>
              </a:solidFill>
              <a:effectLst>
                <a:outerShdw blurRad="38100" dist="38100" dir="2700000" algn="tl">
                  <a:srgbClr val="000000">
                    <a:alpha val="43137"/>
                  </a:srgbClr>
                </a:outerShdw>
              </a:effectLst>
            </a:endParaRPr>
          </a:p>
        </p:txBody>
      </p:sp>
      <p:sp>
        <p:nvSpPr>
          <p:cNvPr id="21" name="TextBox 20"/>
          <p:cNvSpPr txBox="1"/>
          <p:nvPr/>
        </p:nvSpPr>
        <p:spPr>
          <a:xfrm>
            <a:off x="5867400" y="228600"/>
            <a:ext cx="3276600" cy="584775"/>
          </a:xfrm>
          <a:prstGeom prst="rect">
            <a:avLst/>
          </a:prstGeom>
          <a:noFill/>
          <a:ln w="38100">
            <a:noFill/>
          </a:ln>
        </p:spPr>
        <p:txBody>
          <a:bodyPr wrap="square" rtlCol="0">
            <a:spAutoFit/>
          </a:bodyPr>
          <a:lstStyle/>
          <a:p>
            <a:pPr algn="ctr"/>
            <a:r>
              <a:rPr lang="en-US" sz="3200" b="1" dirty="0" smtClean="0">
                <a:solidFill>
                  <a:srgbClr val="C00000"/>
                </a:solidFill>
                <a:effectLst>
                  <a:outerShdw blurRad="38100" dist="38100" dir="2700000" algn="tl">
                    <a:srgbClr val="000000">
                      <a:alpha val="43137"/>
                    </a:srgbClr>
                  </a:outerShdw>
                </a:effectLst>
              </a:rPr>
              <a:t>Communication</a:t>
            </a:r>
          </a:p>
        </p:txBody>
      </p:sp>
      <p:sp>
        <p:nvSpPr>
          <p:cNvPr id="86" name="TextBox 85"/>
          <p:cNvSpPr txBox="1"/>
          <p:nvPr/>
        </p:nvSpPr>
        <p:spPr>
          <a:xfrm>
            <a:off x="3886200" y="1676400"/>
            <a:ext cx="12192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ATCC</a:t>
            </a:r>
            <a:endParaRPr lang="en-US" b="1" dirty="0">
              <a:solidFill>
                <a:schemeClr val="bg1"/>
              </a:solidFill>
            </a:endParaRPr>
          </a:p>
        </p:txBody>
      </p:sp>
      <p:cxnSp>
        <p:nvCxnSpPr>
          <p:cNvPr id="29" name="Straight Arrow Connector 28"/>
          <p:cNvCxnSpPr>
            <a:endCxn id="18" idx="1"/>
          </p:cNvCxnSpPr>
          <p:nvPr/>
        </p:nvCxnSpPr>
        <p:spPr>
          <a:xfrm>
            <a:off x="5715000" y="1143000"/>
            <a:ext cx="1905000" cy="718066"/>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31" name="Straight Arrow Connector 30"/>
          <p:cNvCxnSpPr>
            <a:endCxn id="17" idx="1"/>
          </p:cNvCxnSpPr>
          <p:nvPr/>
        </p:nvCxnSpPr>
        <p:spPr>
          <a:xfrm rot="16200000" flipH="1">
            <a:off x="5660767" y="1197233"/>
            <a:ext cx="1784866" cy="16764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33" name="Straight Arrow Connector 32"/>
          <p:cNvCxnSpPr/>
          <p:nvPr/>
        </p:nvCxnSpPr>
        <p:spPr>
          <a:xfrm rot="16200000" flipH="1">
            <a:off x="5105400" y="1752600"/>
            <a:ext cx="2667000" cy="14478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35" name="Straight Arrow Connector 34"/>
          <p:cNvCxnSpPr/>
          <p:nvPr/>
        </p:nvCxnSpPr>
        <p:spPr>
          <a:xfrm rot="16200000" flipH="1">
            <a:off x="4457700" y="2400300"/>
            <a:ext cx="3733800" cy="12192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37" name="Straight Arrow Connector 36"/>
          <p:cNvCxnSpPr>
            <a:endCxn id="10" idx="3"/>
          </p:cNvCxnSpPr>
          <p:nvPr/>
        </p:nvCxnSpPr>
        <p:spPr>
          <a:xfrm rot="10800000" flipV="1">
            <a:off x="1524000" y="1143000"/>
            <a:ext cx="1676400" cy="718066"/>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39" name="Straight Arrow Connector 38"/>
          <p:cNvCxnSpPr>
            <a:endCxn id="8" idx="3"/>
          </p:cNvCxnSpPr>
          <p:nvPr/>
        </p:nvCxnSpPr>
        <p:spPr>
          <a:xfrm rot="5400000">
            <a:off x="1660267" y="1463933"/>
            <a:ext cx="1861066" cy="12192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41" name="Straight Arrow Connector 40"/>
          <p:cNvCxnSpPr/>
          <p:nvPr/>
        </p:nvCxnSpPr>
        <p:spPr>
          <a:xfrm rot="5400000">
            <a:off x="1447800" y="2057400"/>
            <a:ext cx="2667000" cy="8382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43" name="Straight Arrow Connector 42"/>
          <p:cNvCxnSpPr/>
          <p:nvPr/>
        </p:nvCxnSpPr>
        <p:spPr>
          <a:xfrm rot="5400000">
            <a:off x="990600" y="2667000"/>
            <a:ext cx="3657600" cy="7620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49" name="Straight Arrow Connector 48"/>
          <p:cNvCxnSpPr/>
          <p:nvPr/>
        </p:nvCxnSpPr>
        <p:spPr>
          <a:xfrm rot="16200000" flipH="1">
            <a:off x="3810000" y="2971800"/>
            <a:ext cx="3657600" cy="1524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51" name="Straight Arrow Connector 50"/>
          <p:cNvCxnSpPr/>
          <p:nvPr/>
        </p:nvCxnSpPr>
        <p:spPr>
          <a:xfrm rot="16200000" flipH="1">
            <a:off x="2133600" y="2438400"/>
            <a:ext cx="2590800" cy="1524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53" name="Straight Arrow Connector 52"/>
          <p:cNvCxnSpPr/>
          <p:nvPr/>
        </p:nvCxnSpPr>
        <p:spPr>
          <a:xfrm rot="5400000">
            <a:off x="4572000" y="1905000"/>
            <a:ext cx="1524000" cy="1524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55" name="Straight Arrow Connector 54"/>
          <p:cNvCxnSpPr/>
          <p:nvPr/>
        </p:nvCxnSpPr>
        <p:spPr>
          <a:xfrm rot="16200000" flipH="1">
            <a:off x="3771900" y="1409700"/>
            <a:ext cx="457200" cy="762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sp>
        <p:nvSpPr>
          <p:cNvPr id="57" name="Left-Right Arrow 56"/>
          <p:cNvSpPr/>
          <p:nvPr/>
        </p:nvSpPr>
        <p:spPr>
          <a:xfrm>
            <a:off x="1981200" y="457200"/>
            <a:ext cx="1219200" cy="304800"/>
          </a:xfrm>
          <a:prstGeom prst="leftRightArrow">
            <a:avLst>
              <a:gd name="adj1" fmla="val 50000"/>
              <a:gd name="adj2" fmla="val 5000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Rectangle 2"/>
          <p:cNvSpPr>
            <a:spLocks noGrp="1" noChangeArrowheads="1"/>
          </p:cNvSpPr>
          <p:nvPr>
            <p:ph type="title"/>
          </p:nvPr>
        </p:nvSpPr>
        <p:spPr>
          <a:xfrm>
            <a:off x="457200" y="0"/>
            <a:ext cx="8229600" cy="1143000"/>
          </a:xfrm>
        </p:spPr>
        <p:txBody>
          <a:bodyPr>
            <a:normAutofit/>
          </a:bodyPr>
          <a:lstStyle/>
          <a:p>
            <a:pPr eaLnBrk="1" fontAlgn="auto" hangingPunct="1">
              <a:spcAft>
                <a:spcPts val="0"/>
              </a:spcAft>
              <a:defRPr/>
            </a:pPr>
            <a:r>
              <a:rPr lang="en-US" sz="4400" dirty="0" smtClean="0">
                <a:solidFill>
                  <a:srgbClr val="C00000"/>
                </a:solidFill>
              </a:rPr>
              <a:t>After eruption/ash detection</a:t>
            </a:r>
          </a:p>
        </p:txBody>
      </p:sp>
      <p:sp>
        <p:nvSpPr>
          <p:cNvPr id="54275" name="Rectangle 3"/>
          <p:cNvSpPr>
            <a:spLocks noGrp="1" noChangeArrowheads="1"/>
          </p:cNvSpPr>
          <p:nvPr>
            <p:ph idx="1"/>
          </p:nvPr>
        </p:nvSpPr>
        <p:spPr>
          <a:xfrm>
            <a:off x="457200" y="1524000"/>
            <a:ext cx="8229600" cy="4648200"/>
          </a:xfrm>
        </p:spPr>
        <p:txBody>
          <a:bodyPr/>
          <a:lstStyle/>
          <a:p>
            <a:pPr eaLnBrk="1" hangingPunct="1"/>
            <a:r>
              <a:rPr lang="en-US" sz="2400" dirty="0" smtClean="0">
                <a:solidFill>
                  <a:schemeClr val="bg1"/>
                </a:solidFill>
              </a:rPr>
              <a:t>Volcano Observatories (VO) coordinate with the Volcanic Ash Advisory Centers (VAAC)</a:t>
            </a:r>
          </a:p>
          <a:p>
            <a:pPr eaLnBrk="1" hangingPunct="1"/>
            <a:r>
              <a:rPr lang="en-US" sz="2400" dirty="0" smtClean="0">
                <a:solidFill>
                  <a:schemeClr val="bg1"/>
                </a:solidFill>
              </a:rPr>
              <a:t>VAACs coordinate with the Meteorological Watch Offices (MWO), Weather Forecast Offices (WFO) and Center Weather Service Units in addition to other agencies such as FAA, USAF, and adjacent VAACs, etc.</a:t>
            </a:r>
          </a:p>
          <a:p>
            <a:pPr eaLnBrk="1" hangingPunct="1"/>
            <a:r>
              <a:rPr lang="en-US" sz="2400" dirty="0" smtClean="0">
                <a:solidFill>
                  <a:schemeClr val="bg1"/>
                </a:solidFill>
              </a:rPr>
              <a:t>Anchorage VAAC is the lead NWS operational group for volcanic ash over Alaska </a:t>
            </a:r>
          </a:p>
          <a:p>
            <a:pPr eaLnBrk="1" hangingPunct="1"/>
            <a:r>
              <a:rPr lang="en-US" sz="2400" dirty="0" smtClean="0">
                <a:solidFill>
                  <a:schemeClr val="bg1"/>
                </a:solidFill>
              </a:rPr>
              <a:t>Washington VAAC is the lead NWS operational group for volcanic ash over the CONUS, Caribbean, and Northern South America</a:t>
            </a:r>
          </a:p>
        </p:txBody>
      </p:sp>
      <p:sp>
        <p:nvSpPr>
          <p:cNvPr id="14338" name="Date Placeholder 3"/>
          <p:cNvSpPr>
            <a:spLocks noGrp="1"/>
          </p:cNvSpPr>
          <p:nvPr>
            <p:ph type="dt" sz="quarter" idx="10"/>
          </p:nvPr>
        </p:nvSpPr>
        <p:spPr/>
        <p:txBody>
          <a:bodyPr/>
          <a:lstStyle/>
          <a:p>
            <a:pPr>
              <a:defRPr/>
            </a:pPr>
            <a:fld id="{242E9F3E-B8E4-4A44-B421-48A0F186A83A}" type="datetime1">
              <a:rPr lang="en-US">
                <a:solidFill>
                  <a:prstClr val="white">
                    <a:shade val="50000"/>
                  </a:prstClr>
                </a:solidFill>
              </a:rPr>
              <a:pPr>
                <a:defRPr/>
              </a:pPr>
              <a:t>10/25/2010</a:t>
            </a:fld>
            <a:endParaRPr lang="en-US">
              <a:solidFill>
                <a:prstClr val="white">
                  <a:shade val="50000"/>
                </a:prstClr>
              </a:solidFill>
            </a:endParaRPr>
          </a:p>
        </p:txBody>
      </p:sp>
      <p:sp>
        <p:nvSpPr>
          <p:cNvPr id="14340" name="Slide Number Placeholder 5"/>
          <p:cNvSpPr>
            <a:spLocks noGrp="1"/>
          </p:cNvSpPr>
          <p:nvPr>
            <p:ph type="sldNum" sz="quarter" idx="12"/>
          </p:nvPr>
        </p:nvSpPr>
        <p:spPr/>
        <p:txBody>
          <a:bodyPr/>
          <a:lstStyle/>
          <a:p>
            <a:pPr>
              <a:defRPr/>
            </a:pPr>
            <a:fld id="{AEFF052E-9213-429E-945A-EAA0A324D16B}" type="slidenum">
              <a:rPr lang="en-US">
                <a:solidFill>
                  <a:prstClr val="white">
                    <a:shade val="50000"/>
                  </a:prstClr>
                </a:solidFill>
              </a:rPr>
              <a:pPr>
                <a:defRPr/>
              </a:pPr>
              <a:t>54</a:t>
            </a:fld>
            <a:endParaRPr lang="en-US">
              <a:solidFill>
                <a:prstClr val="white">
                  <a:shade val="50000"/>
                </a:prstClr>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sz="3600" dirty="0" smtClean="0">
                <a:solidFill>
                  <a:srgbClr val="C00000"/>
                </a:solidFill>
              </a:rPr>
              <a:t>Information Used</a:t>
            </a:r>
            <a:endParaRPr lang="en-US" sz="3600" dirty="0">
              <a:solidFill>
                <a:srgbClr val="C00000"/>
              </a:solidFill>
            </a:endParaRPr>
          </a:p>
        </p:txBody>
      </p:sp>
      <p:sp>
        <p:nvSpPr>
          <p:cNvPr id="8" name="Content Placeholder 7"/>
          <p:cNvSpPr>
            <a:spLocks noGrp="1"/>
          </p:cNvSpPr>
          <p:nvPr>
            <p:ph sz="half" idx="1"/>
          </p:nvPr>
        </p:nvSpPr>
        <p:spPr>
          <a:xfrm>
            <a:off x="0" y="1600200"/>
            <a:ext cx="2667000" cy="3352800"/>
          </a:xfrm>
          <a:ln w="25400">
            <a:solidFill>
              <a:schemeClr val="bg1"/>
            </a:solidFill>
          </a:ln>
        </p:spPr>
        <p:txBody>
          <a:bodyPr/>
          <a:lstStyle/>
          <a:p>
            <a:pPr>
              <a:spcBef>
                <a:spcPct val="0"/>
              </a:spcBef>
            </a:pPr>
            <a:r>
              <a:rPr lang="en-US" sz="1800" b="1" dirty="0" smtClean="0">
                <a:solidFill>
                  <a:prstClr val="black"/>
                </a:solidFill>
                <a:latin typeface="Arial" charset="0"/>
              </a:rPr>
              <a:t>Satellite Analysis</a:t>
            </a:r>
          </a:p>
          <a:p>
            <a:pPr>
              <a:spcBef>
                <a:spcPct val="0"/>
              </a:spcBef>
            </a:pPr>
            <a:r>
              <a:rPr lang="en-US" sz="1800" b="1" dirty="0" smtClean="0">
                <a:solidFill>
                  <a:prstClr val="black"/>
                </a:solidFill>
                <a:latin typeface="Arial" charset="0"/>
              </a:rPr>
              <a:t>Weather Observations</a:t>
            </a:r>
          </a:p>
          <a:p>
            <a:pPr>
              <a:spcBef>
                <a:spcPct val="0"/>
              </a:spcBef>
            </a:pPr>
            <a:r>
              <a:rPr lang="en-US" sz="1800" b="1" dirty="0" smtClean="0">
                <a:solidFill>
                  <a:prstClr val="black"/>
                </a:solidFill>
                <a:latin typeface="Arial" charset="0"/>
              </a:rPr>
              <a:t>Airline/Pilot Reports (PIREPs)</a:t>
            </a:r>
          </a:p>
          <a:p>
            <a:pPr>
              <a:spcBef>
                <a:spcPct val="0"/>
              </a:spcBef>
            </a:pPr>
            <a:r>
              <a:rPr lang="en-US" sz="1800" b="1" dirty="0" smtClean="0">
                <a:solidFill>
                  <a:prstClr val="black"/>
                </a:solidFill>
                <a:latin typeface="Arial" charset="0"/>
              </a:rPr>
              <a:t>Ground Reports (human)</a:t>
            </a:r>
          </a:p>
          <a:p>
            <a:pPr>
              <a:spcBef>
                <a:spcPct val="0"/>
              </a:spcBef>
            </a:pPr>
            <a:r>
              <a:rPr lang="en-US" sz="1800" b="1" dirty="0" smtClean="0">
                <a:solidFill>
                  <a:prstClr val="black"/>
                </a:solidFill>
                <a:latin typeface="Arial" charset="0"/>
              </a:rPr>
              <a:t>Ground Reports (remote – camera) </a:t>
            </a:r>
          </a:p>
          <a:p>
            <a:pPr>
              <a:spcBef>
                <a:spcPct val="0"/>
              </a:spcBef>
            </a:pPr>
            <a:r>
              <a:rPr lang="en-US" sz="1800" b="1" dirty="0" smtClean="0">
                <a:solidFill>
                  <a:prstClr val="black"/>
                </a:solidFill>
                <a:latin typeface="Arial" charset="0"/>
              </a:rPr>
              <a:t>Radar</a:t>
            </a:r>
          </a:p>
          <a:p>
            <a:pPr>
              <a:spcBef>
                <a:spcPct val="0"/>
              </a:spcBef>
            </a:pPr>
            <a:endParaRPr lang="en-US" sz="1800" b="1" dirty="0" smtClean="0">
              <a:solidFill>
                <a:prstClr val="black"/>
              </a:solidFill>
              <a:latin typeface="Arial" charset="0"/>
            </a:endParaRPr>
          </a:p>
          <a:p>
            <a:pPr>
              <a:spcBef>
                <a:spcPct val="0"/>
              </a:spcBef>
            </a:pPr>
            <a:endParaRPr lang="en-US" sz="1800" b="1" dirty="0" smtClean="0">
              <a:solidFill>
                <a:prstClr val="black"/>
              </a:solidFill>
              <a:latin typeface="Arial" charset="0"/>
            </a:endParaRPr>
          </a:p>
          <a:p>
            <a:endParaRPr lang="en-US" dirty="0"/>
          </a:p>
        </p:txBody>
      </p:sp>
      <p:sp>
        <p:nvSpPr>
          <p:cNvPr id="9" name="Content Placeholder 8"/>
          <p:cNvSpPr>
            <a:spLocks noGrp="1"/>
          </p:cNvSpPr>
          <p:nvPr>
            <p:ph sz="half" idx="2"/>
          </p:nvPr>
        </p:nvSpPr>
        <p:spPr>
          <a:xfrm>
            <a:off x="6553200" y="1600200"/>
            <a:ext cx="2590800" cy="3352800"/>
          </a:xfrm>
          <a:ln w="25400">
            <a:solidFill>
              <a:schemeClr val="bg1"/>
            </a:solidFill>
          </a:ln>
        </p:spPr>
        <p:txBody>
          <a:bodyPr/>
          <a:lstStyle/>
          <a:p>
            <a:r>
              <a:rPr lang="en-US" sz="1800" b="1" dirty="0" smtClean="0">
                <a:solidFill>
                  <a:schemeClr val="bg1"/>
                </a:solidFill>
                <a:latin typeface="Arial" pitchFamily="34" charset="0"/>
                <a:cs typeface="Arial" pitchFamily="34" charset="0"/>
              </a:rPr>
              <a:t>Volcanologists and Geologists – (USGS) Volcano Observatory </a:t>
            </a:r>
          </a:p>
          <a:p>
            <a:r>
              <a:rPr lang="en-US" sz="1800" b="1" dirty="0" smtClean="0">
                <a:solidFill>
                  <a:schemeClr val="bg1"/>
                </a:solidFill>
                <a:latin typeface="Arial" pitchFamily="34" charset="0"/>
                <a:cs typeface="Arial" pitchFamily="34" charset="0"/>
              </a:rPr>
              <a:t>Television</a:t>
            </a:r>
          </a:p>
          <a:p>
            <a:r>
              <a:rPr lang="en-US" sz="1800" b="1" dirty="0" smtClean="0">
                <a:solidFill>
                  <a:schemeClr val="bg1"/>
                </a:solidFill>
                <a:latin typeface="Arial" pitchFamily="34" charset="0"/>
                <a:cs typeface="Arial" pitchFamily="34" charset="0"/>
              </a:rPr>
              <a:t>Adjacent VAACs</a:t>
            </a:r>
          </a:p>
          <a:p>
            <a:r>
              <a:rPr lang="en-US" sz="1800" b="1" dirty="0" smtClean="0">
                <a:solidFill>
                  <a:schemeClr val="bg1"/>
                </a:solidFill>
                <a:latin typeface="Arial" pitchFamily="34" charset="0"/>
                <a:cs typeface="Arial" pitchFamily="34" charset="0"/>
              </a:rPr>
              <a:t>Internet</a:t>
            </a:r>
          </a:p>
          <a:p>
            <a:r>
              <a:rPr lang="en-US" sz="1800" b="1" dirty="0" smtClean="0">
                <a:solidFill>
                  <a:schemeClr val="bg1"/>
                </a:solidFill>
                <a:latin typeface="Arial" pitchFamily="34" charset="0"/>
                <a:cs typeface="Arial" pitchFamily="34" charset="0"/>
              </a:rPr>
              <a:t>MWO, WFO</a:t>
            </a:r>
          </a:p>
          <a:p>
            <a:r>
              <a:rPr lang="en-US" sz="1800" b="1" dirty="0" smtClean="0">
                <a:solidFill>
                  <a:schemeClr val="bg1"/>
                </a:solidFill>
                <a:latin typeface="Arial" pitchFamily="34" charset="0"/>
                <a:cs typeface="Arial" pitchFamily="34" charset="0"/>
              </a:rPr>
              <a:t>NWP, HYSPLIT and PUFF model analyses</a:t>
            </a:r>
          </a:p>
          <a:p>
            <a:endParaRPr lang="en-US" sz="1800" b="1" dirty="0">
              <a:solidFill>
                <a:schemeClr val="bg1"/>
              </a:solidFill>
              <a:latin typeface="Arial" pitchFamily="34" charset="0"/>
              <a:cs typeface="Arial" pitchFamily="34" charset="0"/>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10/25/2010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55</a:t>
            </a:fld>
            <a:endParaRPr lang="en-US">
              <a:solidFill>
                <a:prstClr val="white">
                  <a:shade val="50000"/>
                </a:prstClr>
              </a:solidFill>
            </a:endParaRPr>
          </a:p>
        </p:txBody>
      </p:sp>
      <p:sp>
        <p:nvSpPr>
          <p:cNvPr id="5" name="Title 1"/>
          <p:cNvSpPr txBox="1">
            <a:spLocks/>
          </p:cNvSpPr>
          <p:nvPr/>
        </p:nvSpPr>
        <p:spPr>
          <a:xfrm>
            <a:off x="3657600" y="2133600"/>
            <a:ext cx="1981200" cy="2362200"/>
          </a:xfrm>
          <a:prstGeom prst="rect">
            <a:avLst/>
          </a:prstGeom>
          <a:ln w="38100" cap="flat" cmpd="sng" algn="ctr">
            <a:solidFill>
              <a:schemeClr val="accent4">
                <a:shade val="48000"/>
                <a:satMod val="110000"/>
              </a:schemeClr>
            </a:solidFill>
            <a:prstDash val="solid"/>
          </a:ln>
        </p:spPr>
        <p:style>
          <a:lnRef idx="1">
            <a:schemeClr val="accent4"/>
          </a:lnRef>
          <a:fillRef idx="3">
            <a:schemeClr val="accent4"/>
          </a:fillRef>
          <a:effectRef idx="2">
            <a:schemeClr val="accent4"/>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3200" b="1" i="0" u="none" strike="noStrike" kern="1200" cap="none" spc="0" normalizeH="0" baseline="0" noProof="0" dirty="0" smtClean="0">
              <a:ln w="6350">
                <a:noFill/>
              </a:ln>
              <a:solidFill>
                <a:srgbClr val="C00000"/>
              </a:solidFill>
              <a:effectLst>
                <a:outerShdw blurRad="38100" dist="38100" dir="2700000" algn="tl">
                  <a:srgbClr val="000000">
                    <a:alpha val="43137"/>
                  </a:srgbClr>
                </a:outerShdw>
              </a:effectLst>
              <a:uLnTx/>
              <a:uFillTx/>
              <a:latin typeface="+mn-lt"/>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1200" cap="none" spc="0" normalizeH="0" baseline="0" noProof="0" dirty="0" smtClean="0">
                <a:ln w="6350">
                  <a:noFill/>
                </a:ln>
                <a:solidFill>
                  <a:srgbClr val="C00000"/>
                </a:solidFill>
                <a:effectLst>
                  <a:outerShdw blurRad="38100" dist="38100" dir="2700000" algn="tl">
                    <a:srgbClr val="000000">
                      <a:alpha val="43137"/>
                    </a:srgbClr>
                  </a:outerShdw>
                </a:effectLst>
                <a:uLnTx/>
                <a:uFillTx/>
                <a:latin typeface="+mn-lt"/>
                <a:ea typeface="+mn-ea"/>
                <a:cs typeface="+mn-cs"/>
              </a:rPr>
              <a:t>The VAAC</a:t>
            </a:r>
            <a:endParaRPr kumimoji="0" lang="en-US" sz="4000" b="1" i="0" u="none" strike="noStrike" kern="1200" cap="none" spc="0" normalizeH="0" baseline="0" noProof="0" dirty="0">
              <a:ln w="6350">
                <a:noFill/>
              </a:ln>
              <a:solidFill>
                <a:srgbClr val="C00000"/>
              </a:solidFill>
              <a:effectLst>
                <a:outerShdw blurRad="38100" dist="38100" dir="2700000" algn="tl">
                  <a:srgbClr val="000000">
                    <a:alpha val="43137"/>
                  </a:srgbClr>
                </a:outerShdw>
              </a:effectLst>
              <a:uLnTx/>
              <a:uFillTx/>
              <a:latin typeface="+mn-lt"/>
              <a:ea typeface="+mn-ea"/>
              <a:cs typeface="+mn-cs"/>
            </a:endParaRPr>
          </a:p>
        </p:txBody>
      </p:sp>
      <p:sp>
        <p:nvSpPr>
          <p:cNvPr id="10" name="Right Arrow 9"/>
          <p:cNvSpPr/>
          <p:nvPr/>
        </p:nvSpPr>
        <p:spPr>
          <a:xfrm>
            <a:off x="2667000" y="3048000"/>
            <a:ext cx="990600" cy="5334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Left Arrow 10"/>
          <p:cNvSpPr/>
          <p:nvPr/>
        </p:nvSpPr>
        <p:spPr>
          <a:xfrm>
            <a:off x="5638800" y="3048000"/>
            <a:ext cx="914400" cy="533400"/>
          </a:xfrm>
          <a:prstGeom prst="lef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6000" b="-6000"/>
          </a:stretch>
        </a:blip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6781800" y="1828800"/>
            <a:ext cx="2209800" cy="1905000"/>
          </a:xfrm>
        </p:spPr>
        <p:txBody>
          <a:bodyPr>
            <a:normAutofit fontScale="90000"/>
          </a:bodyPr>
          <a:lstStyle/>
          <a:p>
            <a:r>
              <a:rPr lang="en-US" dirty="0" smtClean="0">
                <a:solidFill>
                  <a:srgbClr val="C00000"/>
                </a:solidFill>
              </a:rPr>
              <a:t>Pilot Reports</a:t>
            </a:r>
            <a:endParaRPr lang="en-US" dirty="0">
              <a:solidFill>
                <a:srgbClr val="C00000"/>
              </a:solidFill>
            </a:endParaRPr>
          </a:p>
        </p:txBody>
      </p:sp>
      <p:sp>
        <p:nvSpPr>
          <p:cNvPr id="5" name="Date Placeholder 4"/>
          <p:cNvSpPr>
            <a:spLocks noGrp="1"/>
          </p:cNvSpPr>
          <p:nvPr>
            <p:ph type="dt" sz="half" idx="10"/>
          </p:nvPr>
        </p:nvSpPr>
        <p:spPr/>
        <p:txBody>
          <a:bodyPr/>
          <a:lstStyle/>
          <a:p>
            <a:pPr>
              <a:defRPr/>
            </a:pPr>
            <a:fld id="{3D090041-2E4E-478B-BFDC-C5DB2A29F9C2}" type="datetime1">
              <a:rPr lang="en-US" smtClean="0">
                <a:solidFill>
                  <a:prstClr val="white">
                    <a:shade val="50000"/>
                  </a:prstClr>
                </a:solidFill>
              </a:rPr>
              <a:pPr>
                <a:defRPr/>
              </a:pPr>
              <a:t>10/25/2010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64CD284C-C0F3-4478-B002-08FD6F7DEC2B}" type="slidenum">
              <a:rPr lang="en-US" smtClean="0">
                <a:solidFill>
                  <a:prstClr val="white">
                    <a:shade val="50000"/>
                  </a:prstClr>
                </a:solidFill>
              </a:rPr>
              <a:pPr>
                <a:defRPr/>
              </a:pPr>
              <a:t>56</a:t>
            </a:fld>
            <a:endParaRPr lang="en-US">
              <a:solidFill>
                <a:prstClr val="white">
                  <a:shade val="50000"/>
                </a:prstClr>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Pilot Reports (PIREPs)</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371600"/>
            <a:ext cx="8229600" cy="4953000"/>
          </a:xfrm>
        </p:spPr>
        <p:txBody>
          <a:bodyPr/>
          <a:lstStyle/>
          <a:p>
            <a:r>
              <a:rPr lang="en-US" sz="1600" b="1" dirty="0" smtClean="0">
                <a:solidFill>
                  <a:schemeClr val="bg1"/>
                </a:solidFill>
              </a:rPr>
              <a:t>Must Include (Mandatory)</a:t>
            </a:r>
          </a:p>
          <a:p>
            <a:pPr lvl="1"/>
            <a:r>
              <a:rPr lang="en-US" sz="1600" dirty="0" smtClean="0">
                <a:solidFill>
                  <a:schemeClr val="bg1"/>
                </a:solidFill>
              </a:rPr>
              <a:t>UA or UUA used to identify the PIREP as routine or urgent.</a:t>
            </a:r>
          </a:p>
          <a:p>
            <a:pPr lvl="1"/>
            <a:r>
              <a:rPr lang="en-US" sz="1600" dirty="0" smtClean="0">
                <a:solidFill>
                  <a:schemeClr val="bg1"/>
                </a:solidFill>
              </a:rPr>
              <a:t>/OV location of the PIREP, in relation to a NAVAID, an aerodrome or geographical coordinates</a:t>
            </a:r>
          </a:p>
          <a:p>
            <a:pPr lvl="1"/>
            <a:r>
              <a:rPr lang="en-US" sz="1600" dirty="0" smtClean="0">
                <a:solidFill>
                  <a:schemeClr val="bg1"/>
                </a:solidFill>
              </a:rPr>
              <a:t>/TM time the PIREP was received from the pilot. Coordinated Universal Time.</a:t>
            </a:r>
          </a:p>
          <a:p>
            <a:pPr lvl="1"/>
            <a:r>
              <a:rPr lang="en-US" sz="1600" dirty="0" smtClean="0">
                <a:solidFill>
                  <a:schemeClr val="bg1"/>
                </a:solidFill>
              </a:rPr>
              <a:t>/FL flight level or altitude above sea level at the time the PIREP is filed. Essential for turbulence and icing reports.</a:t>
            </a:r>
          </a:p>
          <a:p>
            <a:pPr lvl="1"/>
            <a:r>
              <a:rPr lang="en-US" sz="1600" dirty="0" smtClean="0">
                <a:solidFill>
                  <a:schemeClr val="bg1"/>
                </a:solidFill>
              </a:rPr>
              <a:t>/TP aircraft type. Essential also for turbulence and icing reports.</a:t>
            </a:r>
          </a:p>
          <a:p>
            <a:r>
              <a:rPr lang="en-US" sz="1600" b="1" dirty="0" smtClean="0">
                <a:solidFill>
                  <a:schemeClr val="bg1"/>
                </a:solidFill>
              </a:rPr>
              <a:t>Optional (at least one of these is required)</a:t>
            </a:r>
          </a:p>
          <a:p>
            <a:pPr lvl="1"/>
            <a:r>
              <a:rPr lang="en-US" sz="1600" dirty="0" smtClean="0">
                <a:solidFill>
                  <a:schemeClr val="bg1"/>
                </a:solidFill>
              </a:rPr>
              <a:t>/SK sky cover</a:t>
            </a:r>
          </a:p>
          <a:p>
            <a:pPr lvl="1"/>
            <a:r>
              <a:rPr lang="en-US" sz="1600" dirty="0" smtClean="0">
                <a:solidFill>
                  <a:schemeClr val="bg1"/>
                </a:solidFill>
              </a:rPr>
              <a:t>/TA ambient temperature. Important for icing reports.</a:t>
            </a:r>
          </a:p>
          <a:p>
            <a:pPr lvl="1"/>
            <a:r>
              <a:rPr lang="en-US" sz="1600" dirty="0" smtClean="0">
                <a:solidFill>
                  <a:schemeClr val="bg1"/>
                </a:solidFill>
              </a:rPr>
              <a:t>/WV wind velocity referenced in terms of True North (ICAO), or magnetic north (in the United States).</a:t>
            </a:r>
          </a:p>
          <a:p>
            <a:pPr lvl="1"/>
            <a:r>
              <a:rPr lang="en-US" sz="1600" dirty="0" smtClean="0">
                <a:solidFill>
                  <a:schemeClr val="bg1"/>
                </a:solidFill>
              </a:rPr>
              <a:t>/TB turbulence. Intensity, whether it occurred in or near clouds, and duration.</a:t>
            </a:r>
          </a:p>
          <a:p>
            <a:pPr lvl="1"/>
            <a:r>
              <a:rPr lang="en-US" sz="1600" dirty="0" smtClean="0">
                <a:solidFill>
                  <a:schemeClr val="bg1"/>
                </a:solidFill>
              </a:rPr>
              <a:t>/IC icing</a:t>
            </a:r>
          </a:p>
          <a:p>
            <a:pPr lvl="1"/>
            <a:r>
              <a:rPr lang="en-US" sz="1600" dirty="0" smtClean="0">
                <a:solidFill>
                  <a:schemeClr val="bg1"/>
                </a:solidFill>
              </a:rPr>
              <a:t>/RM remarks</a:t>
            </a:r>
          </a:p>
          <a:p>
            <a:pPr lvl="1"/>
            <a:r>
              <a:rPr lang="en-US" sz="1600" dirty="0" smtClean="0">
                <a:solidFill>
                  <a:schemeClr val="bg1"/>
                </a:solidFill>
              </a:rPr>
              <a:t>/WX flight visibility and weather.</a:t>
            </a:r>
          </a:p>
          <a:p>
            <a:endParaRPr lang="en-US" sz="1600"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57</a:t>
            </a:fld>
            <a:endParaRPr lang="en-US">
              <a:solidFill>
                <a:prstClr val="white">
                  <a:shade val="50000"/>
                </a:prstClr>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PIREP Example </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143000"/>
            <a:ext cx="8229600" cy="5181600"/>
          </a:xfrm>
        </p:spPr>
        <p:txBody>
          <a:bodyPr/>
          <a:lstStyle/>
          <a:p>
            <a:r>
              <a:rPr lang="en-US" sz="3200" b="1" i="1" dirty="0" smtClean="0">
                <a:solidFill>
                  <a:schemeClr val="bg1"/>
                </a:solidFill>
              </a:rPr>
              <a:t>Example-</a:t>
            </a:r>
          </a:p>
          <a:p>
            <a:pPr lvl="1"/>
            <a:r>
              <a:rPr lang="en-US" sz="2800" b="1" dirty="0" smtClean="0">
                <a:solidFill>
                  <a:schemeClr val="bg1"/>
                </a:solidFill>
              </a:rPr>
              <a:t>UUA/OV EGLL 315425/TM 2110/FL120/TP DC10/WX +VA/RM VOLCANIC ERUPTION 2008Z </a:t>
            </a:r>
            <a:r>
              <a:rPr lang="en-US" sz="2800" b="1" dirty="0" err="1" smtClean="0">
                <a:solidFill>
                  <a:schemeClr val="bg1"/>
                </a:solidFill>
              </a:rPr>
              <a:t>Eyjafjallajökull</a:t>
            </a:r>
            <a:r>
              <a:rPr lang="en-US" sz="2800" b="1" dirty="0" smtClean="0">
                <a:solidFill>
                  <a:schemeClr val="bg1"/>
                </a:solidFill>
              </a:rPr>
              <a:t> ASH 40S MOV SSE </a:t>
            </a:r>
          </a:p>
          <a:p>
            <a:r>
              <a:rPr lang="en-US" sz="3200" b="1" i="1" dirty="0" smtClean="0">
                <a:solidFill>
                  <a:schemeClr val="bg1"/>
                </a:solidFill>
              </a:rPr>
              <a:t>Decoded-</a:t>
            </a:r>
          </a:p>
          <a:p>
            <a:pPr lvl="1"/>
            <a:r>
              <a:rPr lang="en-US" b="1" dirty="0" smtClean="0">
                <a:solidFill>
                  <a:schemeClr val="bg1"/>
                </a:solidFill>
              </a:rPr>
              <a:t>Urgent Report (UUA) – 425 nm NW of Heathrow Airport, London at 2110UTC – flight level 12,000 in a Douglas DC10 aircraft – Heavy volcanic ash from eruption of </a:t>
            </a:r>
            <a:r>
              <a:rPr lang="en-US" b="1" dirty="0" err="1" smtClean="0">
                <a:solidFill>
                  <a:schemeClr val="bg1"/>
                </a:solidFill>
              </a:rPr>
              <a:t>Eyjafjallajökull</a:t>
            </a:r>
            <a:r>
              <a:rPr lang="en-US" b="1" dirty="0" smtClean="0">
                <a:solidFill>
                  <a:schemeClr val="bg1"/>
                </a:solidFill>
              </a:rPr>
              <a:t> volcano – currently 40 nm S of position with movement to the south southeast.  </a:t>
            </a:r>
          </a:p>
          <a:p>
            <a:pPr lvl="1"/>
            <a:endParaRPr lang="en-US" dirty="0" smtClean="0"/>
          </a:p>
          <a:p>
            <a:pPr lvl="1"/>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58</a:t>
            </a:fld>
            <a:endParaRPr lang="en-US">
              <a:solidFill>
                <a:prstClr val="white">
                  <a:shade val="50000"/>
                </a:prstClr>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fontScale="90000"/>
          </a:bodyPr>
          <a:lstStyle/>
          <a:p>
            <a:r>
              <a:rPr lang="en-US" dirty="0" smtClean="0">
                <a:solidFill>
                  <a:srgbClr val="C00000"/>
                </a:solidFill>
              </a:rPr>
              <a:t/>
            </a:r>
            <a:br>
              <a:rPr lang="en-US" dirty="0" smtClean="0">
                <a:solidFill>
                  <a:srgbClr val="C00000"/>
                </a:solidFill>
              </a:rPr>
            </a:br>
            <a:r>
              <a:rPr lang="en-US" sz="4400" dirty="0" smtClean="0">
                <a:solidFill>
                  <a:srgbClr val="C00000"/>
                </a:solidFill>
                <a:effectLst>
                  <a:outerShdw blurRad="38100" dist="38100" dir="2700000" algn="tl">
                    <a:srgbClr val="000000">
                      <a:alpha val="43137"/>
                    </a:srgbClr>
                  </a:outerShdw>
                </a:effectLst>
              </a:rPr>
              <a:t>Volcanic Ash Forecast Process and Actions</a:t>
            </a:r>
            <a:endParaRPr lang="en-US" sz="4400" dirty="0">
              <a:solidFill>
                <a:srgbClr val="C00000"/>
              </a:solidFill>
              <a:effectLst>
                <a:outerShdw blurRad="38100" dist="38100" dir="2700000" algn="tl">
                  <a:srgbClr val="000000">
                    <a:alpha val="43137"/>
                  </a:srgbClr>
                </a:outerShdw>
              </a:effectLst>
            </a:endParaRPr>
          </a:p>
        </p:txBody>
      </p:sp>
      <p:sp>
        <p:nvSpPr>
          <p:cNvPr id="7" name="Content Placeholder 6"/>
          <p:cNvSpPr>
            <a:spLocks noGrp="1"/>
          </p:cNvSpPr>
          <p:nvPr>
            <p:ph idx="1"/>
          </p:nvPr>
        </p:nvSpPr>
        <p:spPr>
          <a:xfrm>
            <a:off x="457200" y="1600200"/>
            <a:ext cx="8229600" cy="4953000"/>
          </a:xfrm>
        </p:spPr>
        <p:txBody>
          <a:bodyPr/>
          <a:lstStyle/>
          <a:p>
            <a:r>
              <a:rPr lang="en-US" dirty="0" smtClean="0">
                <a:solidFill>
                  <a:schemeClr val="bg1"/>
                </a:solidFill>
              </a:rPr>
              <a:t>The source, potential threat and validity of the initial report will drive the initial action(s) taken by the forecaster.  </a:t>
            </a:r>
          </a:p>
          <a:p>
            <a:r>
              <a:rPr lang="en-US" dirty="0" smtClean="0">
                <a:solidFill>
                  <a:schemeClr val="bg1"/>
                </a:solidFill>
              </a:rPr>
              <a:t>The first action taken is to call the CWSU/FAA to allow them as much time as possible to divert aircraft in potential risk areas.</a:t>
            </a:r>
          </a:p>
          <a:p>
            <a:r>
              <a:rPr lang="en-US" dirty="0" smtClean="0">
                <a:solidFill>
                  <a:schemeClr val="bg1"/>
                </a:solidFill>
              </a:rPr>
              <a:t>Next, an eruption SIGMET is issued stating that a specific volcano </a:t>
            </a:r>
            <a:r>
              <a:rPr lang="en-US" u="sng" dirty="0" smtClean="0">
                <a:solidFill>
                  <a:schemeClr val="bg1"/>
                </a:solidFill>
              </a:rPr>
              <a:t>may</a:t>
            </a:r>
            <a:r>
              <a:rPr lang="en-US" dirty="0" smtClean="0">
                <a:solidFill>
                  <a:schemeClr val="bg1"/>
                </a:solidFill>
              </a:rPr>
              <a:t> have erupted to the reported flight level (if known).  This eruption SIGMET is (ideally) issued within 5 minutes of the initial report.  </a:t>
            </a:r>
          </a:p>
          <a:p>
            <a:endParaRPr lang="en-US" dirty="0">
              <a:solidFill>
                <a:schemeClr val="bg1"/>
              </a:solidFill>
            </a:endParaRPr>
          </a:p>
        </p:txBody>
      </p:sp>
      <p:sp>
        <p:nvSpPr>
          <p:cNvPr id="5" name="Date Placeholder 4"/>
          <p:cNvSpPr>
            <a:spLocks noGrp="1"/>
          </p:cNvSpPr>
          <p:nvPr>
            <p:ph type="dt" sz="half" idx="10"/>
          </p:nvPr>
        </p:nvSpPr>
        <p:spPr/>
        <p:txBody>
          <a:bodyPr/>
          <a:lstStyle/>
          <a:p>
            <a:pPr>
              <a:defRPr/>
            </a:pPr>
            <a:fld id="{3D090041-2E4E-478B-BFDC-C5DB2A29F9C2}" type="datetime1">
              <a:rPr lang="en-US" smtClean="0">
                <a:solidFill>
                  <a:prstClr val="white">
                    <a:shade val="50000"/>
                  </a:prstClr>
                </a:solidFill>
              </a:rPr>
              <a:pPr>
                <a:defRPr/>
              </a:pPr>
              <a:t>10/25/2010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64CD284C-C0F3-4478-B002-08FD6F7DEC2B}" type="slidenum">
              <a:rPr lang="en-US" smtClean="0">
                <a:solidFill>
                  <a:prstClr val="white">
                    <a:shade val="50000"/>
                  </a:prstClr>
                </a:solidFill>
              </a:rPr>
              <a:pPr>
                <a:defRPr/>
              </a:pPr>
              <a:t>59</a:t>
            </a:fld>
            <a:endParaRPr lang="en-US">
              <a:solidFill>
                <a:prstClr val="white">
                  <a:shade val="50000"/>
                </a:prstClr>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a:xfrm>
            <a:off x="457200" y="0"/>
            <a:ext cx="8229600" cy="1139825"/>
          </a:xfrm>
        </p:spPr>
        <p:txBody>
          <a:bodyPr/>
          <a:lstStyle/>
          <a:p>
            <a:pPr eaLnBrk="1" hangingPunct="1">
              <a:defRPr/>
            </a:pPr>
            <a:r>
              <a:rPr lang="en-US" dirty="0" smtClean="0">
                <a:solidFill>
                  <a:srgbClr val="C00000"/>
                </a:solidFill>
              </a:rPr>
              <a:t>Redoubt Volcano</a:t>
            </a:r>
          </a:p>
        </p:txBody>
      </p:sp>
      <p:sp>
        <p:nvSpPr>
          <p:cNvPr id="198718" name="Rectangle 62"/>
          <p:cNvSpPr>
            <a:spLocks noGrp="1" noChangeArrowheads="1"/>
          </p:cNvSpPr>
          <p:nvPr>
            <p:ph type="body" sz="half" idx="1"/>
          </p:nvPr>
        </p:nvSpPr>
        <p:spPr>
          <a:xfrm>
            <a:off x="5562600" y="1905000"/>
            <a:ext cx="3581400" cy="3505200"/>
          </a:xfrm>
        </p:spPr>
        <p:txBody>
          <a:bodyPr/>
          <a:lstStyle/>
          <a:p>
            <a:pPr eaLnBrk="1" hangingPunct="1">
              <a:buFontTx/>
              <a:buChar char="•"/>
              <a:defRPr/>
            </a:pPr>
            <a:r>
              <a:rPr lang="en-US" sz="1800" dirty="0" err="1" smtClean="0">
                <a:solidFill>
                  <a:schemeClr val="bg1"/>
                </a:solidFill>
              </a:rPr>
              <a:t>Stratovolcano</a:t>
            </a:r>
            <a:r>
              <a:rPr lang="en-US" sz="1800" dirty="0" smtClean="0">
                <a:solidFill>
                  <a:schemeClr val="bg1"/>
                </a:solidFill>
              </a:rPr>
              <a:t> - A steep-sided volcano, usually conical in shape, built of lava flows and fragmental deposits from explosive eruptions.</a:t>
            </a:r>
          </a:p>
          <a:p>
            <a:pPr eaLnBrk="1" hangingPunct="1">
              <a:buFontTx/>
              <a:buChar char="•"/>
              <a:defRPr/>
            </a:pPr>
            <a:r>
              <a:rPr lang="en-US" sz="1800" dirty="0" smtClean="0">
                <a:solidFill>
                  <a:schemeClr val="bg1"/>
                </a:solidFill>
              </a:rPr>
              <a:t>Seismically monitored</a:t>
            </a:r>
          </a:p>
          <a:p>
            <a:pPr eaLnBrk="1" hangingPunct="1">
              <a:buFontTx/>
              <a:buChar char="•"/>
              <a:defRPr/>
            </a:pPr>
            <a:r>
              <a:rPr lang="en-US" sz="1800" dirty="0" smtClean="0">
                <a:solidFill>
                  <a:schemeClr val="bg1"/>
                </a:solidFill>
              </a:rPr>
              <a:t>Distance from ANC is 103 miles</a:t>
            </a:r>
          </a:p>
          <a:p>
            <a:pPr eaLnBrk="1" hangingPunct="1">
              <a:buFontTx/>
              <a:buChar char="•"/>
              <a:defRPr/>
            </a:pPr>
            <a:r>
              <a:rPr lang="en-US" sz="1800" dirty="0" smtClean="0">
                <a:solidFill>
                  <a:schemeClr val="bg1"/>
                </a:solidFill>
              </a:rPr>
              <a:t>Lat 60.49N    Long 152.74W</a:t>
            </a:r>
          </a:p>
          <a:p>
            <a:pPr eaLnBrk="1" hangingPunct="1">
              <a:buFontTx/>
              <a:buChar char="•"/>
              <a:defRPr/>
            </a:pPr>
            <a:r>
              <a:rPr lang="en-US" sz="1800" dirty="0" smtClean="0">
                <a:solidFill>
                  <a:schemeClr val="bg1"/>
                </a:solidFill>
              </a:rPr>
              <a:t>Elevation: 3108m (10,197 ft)</a:t>
            </a:r>
          </a:p>
          <a:p>
            <a:pPr eaLnBrk="1" hangingPunct="1">
              <a:buFontTx/>
              <a:buChar char="•"/>
              <a:defRPr/>
            </a:pPr>
            <a:endParaRPr lang="en-US" sz="1800" dirty="0" smtClean="0"/>
          </a:p>
        </p:txBody>
      </p:sp>
      <p:pic>
        <p:nvPicPr>
          <p:cNvPr id="5125" name="Picture 64"/>
          <p:cNvPicPr>
            <a:picLocks noChangeAspect="1" noChangeArrowheads="1"/>
          </p:cNvPicPr>
          <p:nvPr/>
        </p:nvPicPr>
        <p:blipFill>
          <a:blip r:embed="rId3" cstate="print"/>
          <a:srcRect/>
          <a:stretch>
            <a:fillRect/>
          </a:stretch>
        </p:blipFill>
        <p:spPr bwMode="auto">
          <a:xfrm>
            <a:off x="228600" y="1447800"/>
            <a:ext cx="5257800" cy="4191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effectLst>
                  <a:outerShdw blurRad="38100" dist="38100" dir="2700000" algn="tl">
                    <a:srgbClr val="000000">
                      <a:alpha val="43137"/>
                    </a:srgbClr>
                  </a:outerShdw>
                </a:effectLst>
              </a:rPr>
              <a:t>VA SIGMET</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28600" y="1219200"/>
            <a:ext cx="8763000" cy="5089525"/>
          </a:xfrm>
        </p:spPr>
        <p:txBody>
          <a:bodyPr/>
          <a:lstStyle/>
          <a:p>
            <a:r>
              <a:rPr lang="en-US" sz="2400" dirty="0" smtClean="0">
                <a:solidFill>
                  <a:schemeClr val="bg1"/>
                </a:solidFill>
              </a:rPr>
              <a:t>A SIGMET is the first product that provides warning for airborne aircraft, as well as Air Traffic Services (ATS).  A SIGMET essentially is a “no fly” area for aircraft.</a:t>
            </a:r>
          </a:p>
          <a:p>
            <a:pPr lvl="1"/>
            <a:r>
              <a:rPr lang="en-US" dirty="0" smtClean="0">
                <a:solidFill>
                  <a:schemeClr val="bg1"/>
                </a:solidFill>
              </a:rPr>
              <a:t>Ultimately up to the individual airlines </a:t>
            </a:r>
          </a:p>
          <a:p>
            <a:pPr lvl="1"/>
            <a:r>
              <a:rPr lang="en-US" dirty="0" smtClean="0">
                <a:solidFill>
                  <a:schemeClr val="bg1"/>
                </a:solidFill>
              </a:rPr>
              <a:t>Airline operators generally avoid airspace where a Volcanic Ash SIGMET has been issued by a MWO</a:t>
            </a:r>
          </a:p>
          <a:p>
            <a:r>
              <a:rPr lang="en-US" sz="2400" dirty="0" smtClean="0">
                <a:solidFill>
                  <a:schemeClr val="bg1"/>
                </a:solidFill>
              </a:rPr>
              <a:t>SIGMET information is ideal for </a:t>
            </a:r>
            <a:r>
              <a:rPr lang="en-US" sz="2400" u="sng" dirty="0" smtClean="0">
                <a:solidFill>
                  <a:schemeClr val="bg1"/>
                </a:solidFill>
              </a:rPr>
              <a:t>simple volcanic ash events</a:t>
            </a:r>
            <a:r>
              <a:rPr lang="en-US" sz="2400" dirty="0" smtClean="0">
                <a:solidFill>
                  <a:schemeClr val="bg1"/>
                </a:solidFill>
              </a:rPr>
              <a:t> (small ash cloud events) with uniform distribution of ash. </a:t>
            </a:r>
          </a:p>
          <a:p>
            <a:r>
              <a:rPr lang="en-US" sz="2400" dirty="0" smtClean="0">
                <a:solidFill>
                  <a:schemeClr val="bg1"/>
                </a:solidFill>
              </a:rPr>
              <a:t>However, larger events that produce ash clouds moving in several different directions at different levels (due to vertical </a:t>
            </a:r>
            <a:r>
              <a:rPr lang="en-US" sz="2400" dirty="0" err="1" smtClean="0">
                <a:solidFill>
                  <a:schemeClr val="bg1"/>
                </a:solidFill>
              </a:rPr>
              <a:t>windshear</a:t>
            </a:r>
            <a:r>
              <a:rPr lang="en-US" sz="2400" dirty="0" smtClean="0">
                <a:solidFill>
                  <a:schemeClr val="bg1"/>
                </a:solidFill>
              </a:rPr>
              <a:t>), pose a problem in the production of SIGMET information.</a:t>
            </a:r>
          </a:p>
          <a:p>
            <a:endParaRPr lang="en-US" sz="2400" dirty="0" smtClean="0">
              <a:solidFill>
                <a:schemeClr val="bg1"/>
              </a:solidFill>
            </a:endParaRPr>
          </a:p>
          <a:p>
            <a:endParaRPr lang="en-US" sz="2400"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60</a:t>
            </a:fld>
            <a:endParaRPr lang="en-US">
              <a:solidFill>
                <a:prstClr val="white">
                  <a:shade val="50000"/>
                </a:prstClr>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77962"/>
          </a:xfrm>
        </p:spPr>
        <p:txBody>
          <a:bodyPr>
            <a:normAutofit/>
          </a:bodyPr>
          <a:lstStyle/>
          <a:p>
            <a:r>
              <a:rPr lang="en-US" dirty="0" smtClean="0">
                <a:solidFill>
                  <a:srgbClr val="C00000"/>
                </a:solidFill>
                <a:effectLst>
                  <a:outerShdw blurRad="38100" dist="38100" dir="2700000" algn="tl">
                    <a:srgbClr val="000000">
                      <a:alpha val="43137"/>
                    </a:srgbClr>
                  </a:outerShdw>
                </a:effectLst>
              </a:rPr>
              <a:t>Meteorological Watch Offices (MWO)</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52400" y="2438400"/>
            <a:ext cx="8839200" cy="4114800"/>
          </a:xfrm>
        </p:spPr>
        <p:txBody>
          <a:bodyPr/>
          <a:lstStyle/>
          <a:p>
            <a:r>
              <a:rPr lang="en-US" sz="2400" dirty="0" smtClean="0">
                <a:solidFill>
                  <a:schemeClr val="bg1"/>
                </a:solidFill>
              </a:rPr>
              <a:t>NWS meets operational requirements, stated by the FAA, by operating three Meteorological Watch Offices (MWO)</a:t>
            </a:r>
          </a:p>
          <a:p>
            <a:pPr lvl="1"/>
            <a:r>
              <a:rPr lang="en-US" dirty="0" smtClean="0">
                <a:solidFill>
                  <a:schemeClr val="bg1"/>
                </a:solidFill>
              </a:rPr>
              <a:t>Alaska Aviation Weather Unit – Anchorage</a:t>
            </a:r>
          </a:p>
          <a:p>
            <a:pPr lvl="1"/>
            <a:r>
              <a:rPr lang="en-US" dirty="0" smtClean="0">
                <a:solidFill>
                  <a:schemeClr val="bg1"/>
                </a:solidFill>
              </a:rPr>
              <a:t>Aviation Weather Center - Kansas City</a:t>
            </a:r>
          </a:p>
          <a:p>
            <a:pPr lvl="1"/>
            <a:r>
              <a:rPr lang="en-US" dirty="0" smtClean="0">
                <a:solidFill>
                  <a:schemeClr val="bg1"/>
                </a:solidFill>
              </a:rPr>
              <a:t>Honolulu WFO – Hawaii</a:t>
            </a:r>
          </a:p>
          <a:p>
            <a:r>
              <a:rPr lang="en-US" sz="2400" dirty="0" smtClean="0">
                <a:solidFill>
                  <a:schemeClr val="bg1"/>
                </a:solidFill>
              </a:rPr>
              <a:t>Issue SIGMETs for Volcanic Ash based on VAAC Volcanic Ash Advisory and any other available information</a:t>
            </a:r>
          </a:p>
        </p:txBody>
      </p:sp>
      <p:sp>
        <p:nvSpPr>
          <p:cNvPr id="4" name="Slide Number Placeholder 3"/>
          <p:cNvSpPr>
            <a:spLocks noGrp="1"/>
          </p:cNvSpPr>
          <p:nvPr>
            <p:ph type="sldNum" sz="quarter" idx="12"/>
          </p:nvPr>
        </p:nvSpPr>
        <p:spPr/>
        <p:txBody>
          <a:bodyPr/>
          <a:lstStyle/>
          <a:p>
            <a:pPr>
              <a:defRPr/>
            </a:pPr>
            <a:fld id="{A7B6B2A4-676F-4C4B-8BC7-8BC3F8626233}" type="slidenum">
              <a:rPr lang="en-US" smtClean="0"/>
              <a:pPr>
                <a:defRPr/>
              </a:pPr>
              <a:t>61</a:t>
            </a:fld>
            <a:endParaRPr 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Example SIGMET from Redoubt Eruption </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371600"/>
            <a:ext cx="8229600" cy="5181600"/>
          </a:xfrm>
        </p:spPr>
        <p:txBody>
          <a:bodyPr/>
          <a:lstStyle/>
          <a:p>
            <a:r>
              <a:rPr lang="en-US" sz="2000" dirty="0" smtClean="0">
                <a:solidFill>
                  <a:schemeClr val="bg1"/>
                </a:solidFill>
              </a:rPr>
              <a:t>WVAK01 PAWU 230701 WSVAK1 ANCI WS 230700 PAZA SIGMET INDIA 1 VALID 230700/231300 PANC-ANCHORAGE FIR. REDOUBT VOLCANO AT N6029 LAT W15245 LONG HAS ERUPTED. VA CLOUD INFORMATION FROM...AVO/RADAR/...VA BASES FLSFC/TOPS FL400 A FOLLOW UP VOLCANIC VA SIGMET WILL BE ISSUED AS SOON AS POSSIBLE. ERW AAWU MAR 2009 </a:t>
            </a:r>
          </a:p>
          <a:p>
            <a:endParaRPr lang="en-US" sz="2000" dirty="0" smtClean="0">
              <a:solidFill>
                <a:schemeClr val="bg1"/>
              </a:solidFill>
            </a:endParaRPr>
          </a:p>
          <a:p>
            <a:r>
              <a:rPr lang="en-US" sz="2000" dirty="0" smtClean="0">
                <a:solidFill>
                  <a:schemeClr val="bg1"/>
                </a:solidFill>
              </a:rPr>
              <a:t>WVAK01 PAWU 230814 WSVAK1 ANCI WS 230812 PAZA SIGMET INDIA 2 VALID 230815/231415 PANC- ANCHORAGE FIR. GOES/AVO/PILOT REPORT/RADAR INDICATES VA FROM REDOUBT VOLCANO WITHIN SOUTH CENTRAL ALASKA. VA CLOUD INFORMATION...VA BASES FLSFC/TOPS FL500. AREA WI 50 NM SE MCG - 30 NM S TKA - 50 NM NE HOM TO 25 NM S SQA . VA MOVEMENT N AT 65 KT. WKN. </a:t>
            </a:r>
            <a:endParaRPr lang="en-US" sz="2000"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62</a:t>
            </a:fld>
            <a:endParaRPr lang="en-US">
              <a:solidFill>
                <a:prstClr val="white">
                  <a:shade val="50000"/>
                </a:prstClr>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Volcanic Ash Forecast Process and Actions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219200"/>
            <a:ext cx="8229600" cy="5486400"/>
          </a:xfrm>
        </p:spPr>
        <p:txBody>
          <a:bodyPr/>
          <a:lstStyle/>
          <a:p>
            <a:r>
              <a:rPr lang="en-US" sz="2400" dirty="0" smtClean="0">
                <a:solidFill>
                  <a:schemeClr val="bg1"/>
                </a:solidFill>
              </a:rPr>
              <a:t>A wide variety of information (data) is gathered and processed in order to produce a Volcanic Ash SIGMET (VA) as well as a Volcanic Ash Advisory (VAA). Sources include:</a:t>
            </a:r>
          </a:p>
          <a:p>
            <a:pPr lvl="1"/>
            <a:r>
              <a:rPr lang="en-US" sz="2000" dirty="0" smtClean="0">
                <a:solidFill>
                  <a:schemeClr val="bg1"/>
                </a:solidFill>
              </a:rPr>
              <a:t>PIREPs of known ash flight levels(from CWSU)</a:t>
            </a:r>
          </a:p>
          <a:p>
            <a:pPr lvl="1"/>
            <a:r>
              <a:rPr lang="en-US" sz="2000" dirty="0" smtClean="0">
                <a:solidFill>
                  <a:schemeClr val="bg1"/>
                </a:solidFill>
              </a:rPr>
              <a:t>Volcanic Ash dispersion model information (i.e. </a:t>
            </a:r>
            <a:r>
              <a:rPr lang="en-US" sz="2000" dirty="0" err="1" smtClean="0">
                <a:solidFill>
                  <a:schemeClr val="bg1"/>
                </a:solidFill>
              </a:rPr>
              <a:t>Hysplit</a:t>
            </a:r>
            <a:r>
              <a:rPr lang="en-US" sz="2000" dirty="0" smtClean="0">
                <a:solidFill>
                  <a:schemeClr val="bg1"/>
                </a:solidFill>
              </a:rPr>
              <a:t>)</a:t>
            </a:r>
          </a:p>
          <a:p>
            <a:pPr lvl="1"/>
            <a:r>
              <a:rPr lang="en-US" sz="2000" dirty="0" smtClean="0">
                <a:solidFill>
                  <a:schemeClr val="bg1"/>
                </a:solidFill>
              </a:rPr>
              <a:t>Meteorological model data (all sources in region)</a:t>
            </a:r>
          </a:p>
          <a:p>
            <a:pPr lvl="1"/>
            <a:r>
              <a:rPr lang="en-US" sz="2000" dirty="0" smtClean="0">
                <a:solidFill>
                  <a:schemeClr val="bg1"/>
                </a:solidFill>
              </a:rPr>
              <a:t>Satellite imagery interpretation (includes coordination with AVO for their perspective and expertise in satellite-ash interpretation)</a:t>
            </a:r>
          </a:p>
          <a:p>
            <a:pPr lvl="1"/>
            <a:r>
              <a:rPr lang="en-US" sz="2000" dirty="0" smtClean="0">
                <a:solidFill>
                  <a:schemeClr val="bg1"/>
                </a:solidFill>
              </a:rPr>
              <a:t>All (other) tools that are incorporated within AWIPS.  For example - regional and forecast soundings to be used with satellite temperature data to determine plume heights in addition to the plume height information determined from local RADAR (if any)</a:t>
            </a:r>
            <a:endParaRPr lang="en-US" sz="2000"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63</a:t>
            </a:fld>
            <a:endParaRPr lang="en-US">
              <a:solidFill>
                <a:prstClr val="white">
                  <a:shade val="50000"/>
                </a:prstClr>
              </a:solidFil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Volcanic Ash Forecast Process and Actions</a:t>
            </a:r>
            <a:endParaRPr lang="en-US" dirty="0"/>
          </a:p>
        </p:txBody>
      </p:sp>
      <p:sp>
        <p:nvSpPr>
          <p:cNvPr id="3" name="Content Placeholder 2"/>
          <p:cNvSpPr>
            <a:spLocks noGrp="1"/>
          </p:cNvSpPr>
          <p:nvPr>
            <p:ph idx="1"/>
          </p:nvPr>
        </p:nvSpPr>
        <p:spPr>
          <a:xfrm>
            <a:off x="457200" y="1447801"/>
            <a:ext cx="8229600" cy="4724400"/>
          </a:xfrm>
        </p:spPr>
        <p:txBody>
          <a:bodyPr/>
          <a:lstStyle/>
          <a:p>
            <a:r>
              <a:rPr lang="en-US" sz="2400" dirty="0" smtClean="0">
                <a:solidFill>
                  <a:schemeClr val="bg1"/>
                </a:solidFill>
              </a:rPr>
              <a:t>Concurrent with the previous coordination and actions, both the PUFF and HYSPLIT models will be run for input into the forecast.</a:t>
            </a:r>
          </a:p>
          <a:p>
            <a:r>
              <a:rPr lang="en-US" sz="2400" dirty="0" smtClean="0">
                <a:solidFill>
                  <a:schemeClr val="bg1"/>
                </a:solidFill>
              </a:rPr>
              <a:t>Compare the model’s output to what can be seen or inferred from satellite interpretation.  </a:t>
            </a:r>
          </a:p>
          <a:p>
            <a:r>
              <a:rPr lang="en-US" sz="2400" dirty="0" smtClean="0">
                <a:solidFill>
                  <a:schemeClr val="bg1"/>
                </a:solidFill>
              </a:rPr>
              <a:t>Issue the VAA and VAG within 20-25 minutes following the eruption SIGMET.</a:t>
            </a:r>
          </a:p>
          <a:p>
            <a:r>
              <a:rPr lang="en-US" sz="2400" dirty="0" smtClean="0">
                <a:solidFill>
                  <a:schemeClr val="bg1"/>
                </a:solidFill>
              </a:rPr>
              <a:t>Continued monitoring and assessment of the model’s output (with near real-time observations) is necessary to assure correct movement and speed of the VA</a:t>
            </a:r>
            <a:r>
              <a:rPr lang="en-US" sz="2400" dirty="0" smtClean="0"/>
              <a:t>. </a:t>
            </a:r>
          </a:p>
          <a:p>
            <a:r>
              <a:rPr lang="en-US" sz="2400" dirty="0" smtClean="0">
                <a:solidFill>
                  <a:schemeClr val="bg1"/>
                </a:solidFill>
              </a:rPr>
              <a:t>Continue to update agencies as needed.</a:t>
            </a:r>
          </a:p>
          <a:p>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64</a:t>
            </a:fld>
            <a:endParaRPr lang="en-US">
              <a:solidFill>
                <a:prstClr val="white">
                  <a:shade val="50000"/>
                </a:prstClr>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3124200" y="152400"/>
            <a:ext cx="6019800" cy="1143000"/>
          </a:xfrm>
        </p:spPr>
        <p:txBody>
          <a:bodyPr>
            <a:normAutofit fontScale="90000"/>
          </a:bodyPr>
          <a:lstStyle/>
          <a:p>
            <a:pPr eaLnBrk="1" hangingPunct="1">
              <a:defRPr/>
            </a:pPr>
            <a:r>
              <a:rPr lang="en-US" dirty="0" smtClean="0">
                <a:solidFill>
                  <a:schemeClr val="bg1">
                    <a:lumMod val="65000"/>
                    <a:lumOff val="35000"/>
                  </a:schemeClr>
                </a:solidFill>
              </a:rPr>
              <a:t>VAAC Volcanic Ash Advisory</a:t>
            </a:r>
            <a:endParaRPr lang="en-US" dirty="0">
              <a:solidFill>
                <a:schemeClr val="bg1">
                  <a:lumMod val="65000"/>
                  <a:lumOff val="35000"/>
                </a:schemeClr>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1731B61E-455A-4535-93C1-50CF0314AAD3}" type="slidenum">
              <a:rPr lang="en-US" smtClean="0">
                <a:solidFill>
                  <a:prstClr val="white">
                    <a:shade val="50000"/>
                  </a:prstClr>
                </a:solidFill>
              </a:rPr>
              <a:pPr>
                <a:defRPr/>
              </a:pPr>
              <a:t>65</a:t>
            </a:fld>
            <a:endParaRPr lang="en-US">
              <a:solidFill>
                <a:prstClr val="white">
                  <a:shade val="50000"/>
                </a:prstClr>
              </a:solidFil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68362"/>
          </a:xfrm>
        </p:spPr>
        <p:txBody>
          <a:bodyPr/>
          <a:lstStyle/>
          <a:p>
            <a:pPr eaLnBrk="1" hangingPunct="1">
              <a:defRPr/>
            </a:pPr>
            <a:r>
              <a:rPr lang="en-US" dirty="0" smtClean="0">
                <a:solidFill>
                  <a:srgbClr val="C00000"/>
                </a:solidFill>
              </a:rPr>
              <a:t>Volcanic Ash Graphic</a:t>
            </a:r>
            <a:endParaRPr lang="en-US" dirty="0">
              <a:solidFill>
                <a:srgbClr val="C00000"/>
              </a:solidFill>
            </a:endParaRPr>
          </a:p>
        </p:txBody>
      </p:sp>
      <p:pic>
        <p:nvPicPr>
          <p:cNvPr id="76803" name="Content Placeholder 5" descr="VAG_Okmok_08262008.png"/>
          <p:cNvPicPr>
            <a:picLocks noGrp="1" noChangeAspect="1"/>
          </p:cNvPicPr>
          <p:nvPr>
            <p:ph idx="1"/>
          </p:nvPr>
        </p:nvPicPr>
        <p:blipFill>
          <a:blip r:embed="rId3" cstate="print"/>
          <a:stretch>
            <a:fillRect/>
          </a:stretch>
        </p:blipFill>
        <p:spPr>
          <a:xfrm>
            <a:off x="179210" y="1074021"/>
            <a:ext cx="8785580" cy="5479179"/>
          </a:xfrm>
        </p:spPr>
      </p:pic>
      <p:sp>
        <p:nvSpPr>
          <p:cNvPr id="3" name="Date Placeholder 2"/>
          <p:cNvSpPr>
            <a:spLocks noGrp="1"/>
          </p:cNvSpPr>
          <p:nvPr>
            <p:ph type="dt" sz="quarter" idx="10"/>
          </p:nvPr>
        </p:nvSpPr>
        <p:spPr/>
        <p:txBody>
          <a:bodyPr/>
          <a:lstStyle/>
          <a:p>
            <a:pPr>
              <a:defRPr/>
            </a:pPr>
            <a:fld id="{C3EA5722-9198-4D21-98C8-2D11338EE0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665D7010-8BD1-46D9-BF27-8E5881F8AE7C}" type="slidenum">
              <a:rPr lang="en-US" smtClean="0">
                <a:solidFill>
                  <a:prstClr val="white">
                    <a:shade val="50000"/>
                  </a:prstClr>
                </a:solidFill>
              </a:rPr>
              <a:pPr>
                <a:defRPr/>
              </a:pPr>
              <a:t>66</a:t>
            </a:fld>
            <a:endParaRPr lang="en-US">
              <a:solidFill>
                <a:prstClr val="white">
                  <a:shade val="50000"/>
                </a:prstClr>
              </a:solidFill>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57200" y="0"/>
            <a:ext cx="8229600" cy="715962"/>
          </a:xfrm>
        </p:spPr>
        <p:txBody>
          <a:bodyPr/>
          <a:lstStyle/>
          <a:p>
            <a:pPr eaLnBrk="1" hangingPunct="1">
              <a:defRPr/>
            </a:pPr>
            <a:r>
              <a:rPr lang="en-US" sz="4000" dirty="0" smtClean="0">
                <a:solidFill>
                  <a:srgbClr val="C00000"/>
                </a:solidFill>
              </a:rPr>
              <a:t>VAA Cancellation</a:t>
            </a:r>
          </a:p>
        </p:txBody>
      </p:sp>
      <p:sp>
        <p:nvSpPr>
          <p:cNvPr id="72707" name="Rectangle 3"/>
          <p:cNvSpPr>
            <a:spLocks noGrp="1" noChangeArrowheads="1"/>
          </p:cNvSpPr>
          <p:nvPr>
            <p:ph type="body" idx="1"/>
          </p:nvPr>
        </p:nvSpPr>
        <p:spPr>
          <a:xfrm>
            <a:off x="457200" y="914400"/>
            <a:ext cx="8229600" cy="5562600"/>
          </a:xfrm>
        </p:spPr>
        <p:txBody>
          <a:bodyPr/>
          <a:lstStyle/>
          <a:p>
            <a:pPr eaLnBrk="1" hangingPunct="1">
              <a:lnSpc>
                <a:spcPct val="90000"/>
              </a:lnSpc>
            </a:pPr>
            <a:r>
              <a:rPr lang="en-US" sz="3200" smtClean="0">
                <a:solidFill>
                  <a:schemeClr val="bg1"/>
                </a:solidFill>
              </a:rPr>
              <a:t>Ash is not detected in satellite imagery and clouds are not present.  Volcano analyst is able to get a clear view of the volcano and surrounding region.</a:t>
            </a:r>
          </a:p>
          <a:p>
            <a:pPr eaLnBrk="1" hangingPunct="1">
              <a:lnSpc>
                <a:spcPct val="90000"/>
              </a:lnSpc>
            </a:pPr>
            <a:r>
              <a:rPr lang="en-US" sz="3200" smtClean="0">
                <a:solidFill>
                  <a:schemeClr val="bg1"/>
                </a:solidFill>
              </a:rPr>
              <a:t>MWO office relays to VAAC they are ending SIGMETs as information provided to them signifies volcano is no longer erupting and ash has dissipated.</a:t>
            </a:r>
          </a:p>
          <a:p>
            <a:pPr eaLnBrk="1" hangingPunct="1">
              <a:lnSpc>
                <a:spcPct val="90000"/>
              </a:lnSpc>
            </a:pPr>
            <a:r>
              <a:rPr lang="en-US" sz="3200" smtClean="0">
                <a:solidFill>
                  <a:schemeClr val="bg1"/>
                </a:solidFill>
              </a:rPr>
              <a:t>MWO SIGMET has expired although information is not provided to the VAAC – usually wait 12-24 hours after the expired SIGMET.</a:t>
            </a:r>
          </a:p>
          <a:p>
            <a:pPr eaLnBrk="1" hangingPunct="1">
              <a:lnSpc>
                <a:spcPct val="90000"/>
              </a:lnSpc>
            </a:pPr>
            <a:endParaRPr lang="en-US" sz="2000" b="1" smtClean="0">
              <a:solidFill>
                <a:srgbClr val="FFFF00"/>
              </a:solidFill>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0"/>
            <a:ext cx="8229600" cy="1371600"/>
          </a:xfrm>
        </p:spPr>
        <p:txBody>
          <a:bodyPr>
            <a:normAutofit/>
          </a:bodyPr>
          <a:lstStyle/>
          <a:p>
            <a:pPr eaLnBrk="1" hangingPunct="1">
              <a:defRPr/>
            </a:pPr>
            <a:r>
              <a:rPr lang="en-US" sz="3600" dirty="0" smtClean="0">
                <a:solidFill>
                  <a:srgbClr val="C00000"/>
                </a:solidFill>
                <a:effectLst>
                  <a:outerShdw blurRad="38100" dist="38100" dir="2700000" algn="tl">
                    <a:srgbClr val="000000">
                      <a:alpha val="43137"/>
                    </a:srgbClr>
                  </a:outerShdw>
                </a:effectLst>
              </a:rPr>
              <a:t>Volcanic </a:t>
            </a:r>
            <a:r>
              <a:rPr lang="en-US" sz="3600" smtClean="0">
                <a:solidFill>
                  <a:srgbClr val="C00000"/>
                </a:solidFill>
                <a:effectLst>
                  <a:outerShdw blurRad="38100" dist="38100" dir="2700000" algn="tl">
                    <a:srgbClr val="000000">
                      <a:alpha val="43137"/>
                    </a:srgbClr>
                  </a:outerShdw>
                </a:effectLst>
              </a:rPr>
              <a:t>Ash Advisories</a:t>
            </a:r>
            <a:endParaRPr lang="en-US" sz="3600" dirty="0" smtClean="0">
              <a:solidFill>
                <a:srgbClr val="C00000"/>
              </a:solidFill>
              <a:effectLst>
                <a:outerShdw blurRad="38100" dist="38100" dir="2700000" algn="tl">
                  <a:srgbClr val="000000">
                    <a:alpha val="43137"/>
                  </a:srgbClr>
                </a:outerShdw>
              </a:effectLst>
            </a:endParaRPr>
          </a:p>
        </p:txBody>
      </p:sp>
      <p:sp>
        <p:nvSpPr>
          <p:cNvPr id="75779" name="Rectangle 3"/>
          <p:cNvSpPr>
            <a:spLocks noGrp="1" noChangeArrowheads="1"/>
          </p:cNvSpPr>
          <p:nvPr>
            <p:ph type="body" idx="1"/>
          </p:nvPr>
        </p:nvSpPr>
        <p:spPr>
          <a:xfrm>
            <a:off x="457200" y="1447800"/>
            <a:ext cx="8229600" cy="5029200"/>
          </a:xfrm>
        </p:spPr>
        <p:txBody>
          <a:bodyPr/>
          <a:lstStyle/>
          <a:p>
            <a:pPr eaLnBrk="1" hangingPunct="1">
              <a:lnSpc>
                <a:spcPct val="80000"/>
              </a:lnSpc>
            </a:pPr>
            <a:r>
              <a:rPr lang="en-US" sz="2400" dirty="0" smtClean="0">
                <a:solidFill>
                  <a:schemeClr val="bg1"/>
                </a:solidFill>
              </a:rPr>
              <a:t>Anywhere from 3000 to 6000 Volcanic Ash Advisories are issued from the 9 VAACs every year…with 800 to 3000 associated Volcanic Ash Graphics.  </a:t>
            </a:r>
          </a:p>
          <a:p>
            <a:pPr eaLnBrk="1" hangingPunct="1">
              <a:lnSpc>
                <a:spcPct val="80000"/>
              </a:lnSpc>
            </a:pPr>
            <a:r>
              <a:rPr lang="en-US" sz="2400" dirty="0" smtClean="0">
                <a:solidFill>
                  <a:schemeClr val="bg1"/>
                </a:solidFill>
              </a:rPr>
              <a:t>Typically the Washington, Darwin,  Anchorage and Tokyo VAACs account for the vast majority of Ash Advisories issued every year…accounting for nearly 80% of the annual total.  This is primarily due to their proximity to the most active “Volcano Alleys” of the world.     </a:t>
            </a:r>
          </a:p>
          <a:p>
            <a:pPr eaLnBrk="1" hangingPunct="1">
              <a:lnSpc>
                <a:spcPct val="80000"/>
              </a:lnSpc>
              <a:buFont typeface="Wingdings" pitchFamily="2" charset="2"/>
              <a:buNone/>
            </a:pPr>
            <a:endParaRPr lang="en-US" sz="2400" dirty="0" smtClean="0">
              <a:solidFill>
                <a:schemeClr val="bg1"/>
              </a:solidFill>
            </a:endParaRPr>
          </a:p>
          <a:p>
            <a:pPr algn="ctr" eaLnBrk="1" hangingPunct="1">
              <a:lnSpc>
                <a:spcPct val="80000"/>
              </a:lnSpc>
              <a:buFont typeface="Wingdings" pitchFamily="2" charset="2"/>
              <a:buNone/>
            </a:pPr>
            <a:endParaRPr lang="en-US" sz="2400" dirty="0" smtClean="0">
              <a:solidFill>
                <a:srgbClr val="FFFF00"/>
              </a:solidFill>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International Civil Aviation Organization (ICAO)</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524000"/>
            <a:ext cx="8229600" cy="4800600"/>
          </a:xfrm>
        </p:spPr>
        <p:txBody>
          <a:bodyPr/>
          <a:lstStyle/>
          <a:p>
            <a:r>
              <a:rPr lang="en-US" dirty="0" smtClean="0">
                <a:solidFill>
                  <a:schemeClr val="bg1"/>
                </a:solidFill>
              </a:rPr>
              <a:t>Specialized agency of the United Nations</a:t>
            </a:r>
          </a:p>
          <a:p>
            <a:r>
              <a:rPr lang="en-US" dirty="0" smtClean="0">
                <a:solidFill>
                  <a:schemeClr val="bg1"/>
                </a:solidFill>
              </a:rPr>
              <a:t>ICAO adopts standards and practices concerning air navigation, its infrastructure, flight inspection, prevention of unlawful interference, and facilitation of border-crossing procedures for international civil aviation.</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69</a:t>
            </a:fld>
            <a:endParaRPr lang="en-US">
              <a:solidFill>
                <a:prstClr val="white">
                  <a:shade val="50000"/>
                </a:prstClr>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p:txBody>
          <a:bodyPr/>
          <a:lstStyle/>
          <a:p>
            <a:pPr eaLnBrk="1" hangingPunct="1">
              <a:defRPr/>
            </a:pPr>
            <a:r>
              <a:rPr lang="en-US" dirty="0" smtClean="0">
                <a:solidFill>
                  <a:srgbClr val="C00000"/>
                </a:solidFill>
                <a:effectLst>
                  <a:outerShdw blurRad="38100" dist="38100" dir="2700000" algn="tl">
                    <a:srgbClr val="000000">
                      <a:alpha val="43137"/>
                    </a:srgbClr>
                  </a:outerShdw>
                </a:effectLst>
              </a:rPr>
              <a:t>History</a:t>
            </a:r>
          </a:p>
        </p:txBody>
      </p:sp>
      <p:sp>
        <p:nvSpPr>
          <p:cNvPr id="205827" name="Rectangle 3"/>
          <p:cNvSpPr>
            <a:spLocks noGrp="1" noChangeArrowheads="1"/>
          </p:cNvSpPr>
          <p:nvPr>
            <p:ph type="body" idx="1"/>
          </p:nvPr>
        </p:nvSpPr>
        <p:spPr>
          <a:xfrm>
            <a:off x="457200" y="1600200"/>
            <a:ext cx="8229600" cy="1219200"/>
          </a:xfrm>
        </p:spPr>
        <p:txBody>
          <a:bodyPr/>
          <a:lstStyle/>
          <a:p>
            <a:pPr eaLnBrk="1" hangingPunct="1">
              <a:buFontTx/>
              <a:buChar char="•"/>
              <a:defRPr/>
            </a:pPr>
            <a:r>
              <a:rPr lang="en-US" sz="1800" dirty="0" smtClean="0">
                <a:solidFill>
                  <a:schemeClr val="bg1"/>
                </a:solidFill>
              </a:rPr>
              <a:t>1989, 1990 active period for Redoubt</a:t>
            </a:r>
          </a:p>
          <a:p>
            <a:pPr eaLnBrk="1" hangingPunct="1">
              <a:buFontTx/>
              <a:buChar char="•"/>
              <a:defRPr/>
            </a:pPr>
            <a:r>
              <a:rPr lang="en-US" sz="1800" dirty="0" smtClean="0">
                <a:solidFill>
                  <a:schemeClr val="bg1"/>
                </a:solidFill>
              </a:rPr>
              <a:t>Approximately 6 months of unrest with multiple eruptions</a:t>
            </a:r>
          </a:p>
          <a:p>
            <a:pPr eaLnBrk="1" hangingPunct="1">
              <a:buFontTx/>
              <a:buChar char="•"/>
              <a:defRPr/>
            </a:pPr>
            <a:r>
              <a:rPr lang="en-US" sz="1800" dirty="0" smtClean="0">
                <a:solidFill>
                  <a:schemeClr val="bg1"/>
                </a:solidFill>
              </a:rPr>
              <a:t>KLM encounter December 15, 1989</a:t>
            </a:r>
          </a:p>
        </p:txBody>
      </p:sp>
      <p:pic>
        <p:nvPicPr>
          <p:cNvPr id="10244" name="Picture 4"/>
          <p:cNvPicPr>
            <a:picLocks noChangeAspect="1" noChangeArrowheads="1"/>
          </p:cNvPicPr>
          <p:nvPr/>
        </p:nvPicPr>
        <p:blipFill>
          <a:blip r:embed="rId3" cstate="print"/>
          <a:srcRect/>
          <a:stretch>
            <a:fillRect/>
          </a:stretch>
        </p:blipFill>
        <p:spPr bwMode="auto">
          <a:xfrm>
            <a:off x="152400" y="2895600"/>
            <a:ext cx="4648200" cy="2667000"/>
          </a:xfrm>
          <a:prstGeom prst="rect">
            <a:avLst/>
          </a:prstGeom>
          <a:noFill/>
          <a:ln w="9525">
            <a:noFill/>
            <a:miter lim="800000"/>
            <a:headEnd/>
            <a:tailEnd/>
          </a:ln>
        </p:spPr>
      </p:pic>
      <p:sp>
        <p:nvSpPr>
          <p:cNvPr id="10245" name="Rectangle 5"/>
          <p:cNvSpPr>
            <a:spLocks noChangeArrowheads="1"/>
          </p:cNvSpPr>
          <p:nvPr/>
        </p:nvSpPr>
        <p:spPr bwMode="auto">
          <a:xfrm>
            <a:off x="533400" y="6096000"/>
            <a:ext cx="7562850" cy="366713"/>
          </a:xfrm>
          <a:prstGeom prst="rect">
            <a:avLst/>
          </a:prstGeom>
          <a:noFill/>
          <a:ln w="9525">
            <a:noFill/>
            <a:miter lim="800000"/>
            <a:headEnd/>
            <a:tailEnd/>
          </a:ln>
        </p:spPr>
        <p:txBody>
          <a:bodyPr wrap="none">
            <a:spAutoFit/>
          </a:bodyPr>
          <a:lstStyle/>
          <a:p>
            <a:r>
              <a:rPr lang="en-US" dirty="0">
                <a:hlinkClick r:id="rId4"/>
              </a:rPr>
              <a:t>http://puff.images.alaska.edu/Redoubt_webpage/Puff_redoubt_ash.shtml</a:t>
            </a:r>
            <a:endParaRPr lang="en-US" dirty="0"/>
          </a:p>
        </p:txBody>
      </p:sp>
      <p:pic>
        <p:nvPicPr>
          <p:cNvPr id="10246" name="Picture 6"/>
          <p:cNvPicPr>
            <a:picLocks noChangeAspect="1" noChangeArrowheads="1"/>
          </p:cNvPicPr>
          <p:nvPr/>
        </p:nvPicPr>
        <p:blipFill>
          <a:blip r:embed="rId5" cstate="print"/>
          <a:srcRect/>
          <a:stretch>
            <a:fillRect/>
          </a:stretch>
        </p:blipFill>
        <p:spPr bwMode="auto">
          <a:xfrm>
            <a:off x="4800600" y="2895600"/>
            <a:ext cx="4191000" cy="266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effectLst>
                  <a:outerShdw blurRad="38100" dist="38100" dir="2700000" algn="tl">
                    <a:srgbClr val="000000">
                      <a:alpha val="43137"/>
                    </a:srgbClr>
                  </a:outerShdw>
                </a:effectLst>
              </a:rPr>
              <a:t>NOTAMS</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dirty="0" smtClean="0">
                <a:solidFill>
                  <a:schemeClr val="bg1"/>
                </a:solidFill>
              </a:rPr>
              <a:t>NOTAM – “Notice to Airmen”</a:t>
            </a:r>
          </a:p>
          <a:p>
            <a:r>
              <a:rPr lang="en-US" dirty="0" smtClean="0">
                <a:solidFill>
                  <a:schemeClr val="bg1"/>
                </a:solidFill>
              </a:rPr>
              <a:t>A NOTAM is filed with an aviation authority to alert aircraft pilots of any hazards </a:t>
            </a:r>
            <a:r>
              <a:rPr lang="en-US" i="1" dirty="0" smtClean="0">
                <a:solidFill>
                  <a:schemeClr val="bg1"/>
                </a:solidFill>
              </a:rPr>
              <a:t>en route</a:t>
            </a:r>
            <a:r>
              <a:rPr lang="en-US" dirty="0" smtClean="0">
                <a:solidFill>
                  <a:schemeClr val="bg1"/>
                </a:solidFill>
              </a:rPr>
              <a:t> or at a specific location. </a:t>
            </a:r>
          </a:p>
          <a:p>
            <a:r>
              <a:rPr lang="en-US" dirty="0" smtClean="0">
                <a:solidFill>
                  <a:schemeClr val="bg1"/>
                </a:solidFill>
              </a:rPr>
              <a:t>The authority in turn provides a means of disseminating relevant NOTAMs to pilots.</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70</a:t>
            </a:fld>
            <a:endParaRPr lang="en-US">
              <a:solidFill>
                <a:prstClr val="white">
                  <a:shade val="50000"/>
                </a:prstClr>
              </a:solidFill>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effectLst>
                  <a:outerShdw blurRad="38100" dist="38100" dir="2700000" algn="tl">
                    <a:srgbClr val="000000">
                      <a:alpha val="43137"/>
                    </a:srgbClr>
                  </a:outerShdw>
                </a:effectLst>
              </a:rPr>
              <a:t>Example NOTAM</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sz="2000" dirty="0" smtClean="0">
                <a:solidFill>
                  <a:schemeClr val="bg1"/>
                </a:solidFill>
              </a:rPr>
              <a:t>(A0777/04 NOTAMN Q) BIRD/QWWXX/IV/NBO/W/000/999/6337.5N01901.5W120 </a:t>
            </a:r>
          </a:p>
          <a:p>
            <a:r>
              <a:rPr lang="en-US" sz="2000" dirty="0" smtClean="0">
                <a:solidFill>
                  <a:schemeClr val="bg1"/>
                </a:solidFill>
              </a:rPr>
              <a:t>A) BIRD </a:t>
            </a:r>
          </a:p>
          <a:p>
            <a:r>
              <a:rPr lang="en-US" sz="2000" dirty="0" smtClean="0">
                <a:solidFill>
                  <a:schemeClr val="bg1"/>
                </a:solidFill>
              </a:rPr>
              <a:t>B) 0402260830 C) 0402261100 </a:t>
            </a:r>
          </a:p>
          <a:p>
            <a:r>
              <a:rPr lang="en-US" sz="2000" dirty="0" smtClean="0">
                <a:solidFill>
                  <a:schemeClr val="bg1"/>
                </a:solidFill>
              </a:rPr>
              <a:t>E) INCREASED VOLCANIC ACTIVITY, POSSIBLY INDICATING IMMINENT ERUPTION, REPORTED FOR VOLCANO KATLA 1702-03 6337.5N01901.5W ICELAND-S. VOLCANIC ASHCLOUD IS EXPECTED TO REACH 50.000 FEET FEW MINUTES FROM START OF ERUPTION. IFR AIRCRAFT ARE REQUIRED TO FLIGHT PLAN TO REMAIN AT LEAST 120NM CLEAR OF VOLCANO AND MAINTAIN WATCH FOR NOTAM/SIGMET FOR AREA. NO IFR CLEARANCE WILL BE ISSUED PENETRATING THE TEMPORARY DANGER ZONE. </a:t>
            </a:r>
          </a:p>
          <a:p>
            <a:r>
              <a:rPr lang="en-US" sz="2000" dirty="0" smtClean="0">
                <a:solidFill>
                  <a:schemeClr val="bg1"/>
                </a:solidFill>
              </a:rPr>
              <a:t>F) GND G) UNL) </a:t>
            </a:r>
            <a:endParaRPr lang="en-US" sz="2000"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71</a:t>
            </a:fld>
            <a:endParaRPr lang="en-US">
              <a:solidFill>
                <a:prstClr val="white">
                  <a:shade val="50000"/>
                </a:prstClr>
              </a:solidFill>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ASHTAM (Volcanic Ash NOTAM)</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143000"/>
            <a:ext cx="8229600" cy="5410200"/>
          </a:xfrm>
        </p:spPr>
        <p:txBody>
          <a:bodyPr/>
          <a:lstStyle/>
          <a:p>
            <a:r>
              <a:rPr lang="en-US" dirty="0" smtClean="0">
                <a:solidFill>
                  <a:schemeClr val="bg1"/>
                </a:solidFill>
              </a:rPr>
              <a:t>A special series NOTAM notifying by means of a specific format change in activity of a volcano, a volcanic eruption and/or volcanic ash cloud that is of significance to aircraft operations.</a:t>
            </a:r>
          </a:p>
          <a:p>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72</a:t>
            </a:fld>
            <a:endParaRPr lang="en-US">
              <a:solidFill>
                <a:prstClr val="white">
                  <a:shade val="50000"/>
                </a:prstClr>
              </a:solidFill>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ASHTAM contains:</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52400" y="1295400"/>
            <a:ext cx="8534400" cy="4876800"/>
          </a:xfrm>
        </p:spPr>
        <p:txBody>
          <a:bodyPr/>
          <a:lstStyle/>
          <a:p>
            <a:r>
              <a:rPr lang="en-US" sz="2000" dirty="0" smtClean="0">
                <a:solidFill>
                  <a:schemeClr val="bg1"/>
                </a:solidFill>
              </a:rPr>
              <a:t>Flight Information Region (FIR)</a:t>
            </a:r>
          </a:p>
          <a:p>
            <a:r>
              <a:rPr lang="en-US" sz="2000" dirty="0" smtClean="0">
                <a:solidFill>
                  <a:schemeClr val="bg1"/>
                </a:solidFill>
              </a:rPr>
              <a:t>Date And Time</a:t>
            </a:r>
          </a:p>
          <a:p>
            <a:r>
              <a:rPr lang="en-US" sz="2000" dirty="0" smtClean="0">
                <a:solidFill>
                  <a:schemeClr val="bg1"/>
                </a:solidFill>
              </a:rPr>
              <a:t>Volcano Name and Number</a:t>
            </a:r>
          </a:p>
          <a:p>
            <a:r>
              <a:rPr lang="en-US" sz="2000" dirty="0" smtClean="0">
                <a:solidFill>
                  <a:schemeClr val="bg1"/>
                </a:solidFill>
              </a:rPr>
              <a:t>Volcano Latitude and Longitude</a:t>
            </a:r>
          </a:p>
          <a:p>
            <a:r>
              <a:rPr lang="en-US" sz="2000" dirty="0" smtClean="0">
                <a:solidFill>
                  <a:schemeClr val="bg1"/>
                </a:solidFill>
              </a:rPr>
              <a:t>Volcano Level of Alert </a:t>
            </a:r>
            <a:r>
              <a:rPr lang="en-US" sz="2000" dirty="0" err="1" smtClean="0">
                <a:solidFill>
                  <a:schemeClr val="bg1"/>
                </a:solidFill>
              </a:rPr>
              <a:t>Colour</a:t>
            </a:r>
            <a:r>
              <a:rPr lang="en-US" sz="2000" dirty="0" smtClean="0">
                <a:solidFill>
                  <a:schemeClr val="bg1"/>
                </a:solidFill>
              </a:rPr>
              <a:t> Code</a:t>
            </a:r>
          </a:p>
          <a:p>
            <a:r>
              <a:rPr lang="en-US" sz="2000" dirty="0" smtClean="0">
                <a:solidFill>
                  <a:schemeClr val="bg1"/>
                </a:solidFill>
              </a:rPr>
              <a:t>Existence and Horizontal / </a:t>
            </a:r>
            <a:r>
              <a:rPr lang="en-US" sz="2000" dirty="0" err="1" smtClean="0">
                <a:solidFill>
                  <a:schemeClr val="bg1"/>
                </a:solidFill>
              </a:rPr>
              <a:t>Veritcal</a:t>
            </a:r>
            <a:r>
              <a:rPr lang="en-US" sz="2000" dirty="0" smtClean="0">
                <a:solidFill>
                  <a:schemeClr val="bg1"/>
                </a:solidFill>
              </a:rPr>
              <a:t> Extent of the Volcanic Ash Cloud [usually from the local VAAC]</a:t>
            </a:r>
          </a:p>
          <a:p>
            <a:r>
              <a:rPr lang="en-US" sz="2000" dirty="0" smtClean="0">
                <a:solidFill>
                  <a:schemeClr val="bg1"/>
                </a:solidFill>
              </a:rPr>
              <a:t>Direction of Movement of the Ash Cloud</a:t>
            </a:r>
          </a:p>
          <a:p>
            <a:r>
              <a:rPr lang="en-US" sz="2000" dirty="0" smtClean="0">
                <a:solidFill>
                  <a:schemeClr val="bg1"/>
                </a:solidFill>
              </a:rPr>
              <a:t>Air Routes or Portions of them and Flight Levels Affected</a:t>
            </a:r>
          </a:p>
          <a:p>
            <a:r>
              <a:rPr lang="en-US" sz="2000" dirty="0" smtClean="0">
                <a:solidFill>
                  <a:schemeClr val="bg1"/>
                </a:solidFill>
              </a:rPr>
              <a:t>Closure of Airspace and Air Routes and Alternatives if available</a:t>
            </a:r>
          </a:p>
          <a:p>
            <a:r>
              <a:rPr lang="en-US" sz="2000" dirty="0" smtClean="0">
                <a:solidFill>
                  <a:schemeClr val="bg1"/>
                </a:solidFill>
              </a:rPr>
              <a:t>The Source of the Information</a:t>
            </a:r>
          </a:p>
          <a:p>
            <a:r>
              <a:rPr lang="en-US" sz="2000" dirty="0" smtClean="0">
                <a:solidFill>
                  <a:schemeClr val="bg1"/>
                </a:solidFill>
              </a:rPr>
              <a:t>Any Plain Language Remarks (free text)</a:t>
            </a:r>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73</a:t>
            </a:fld>
            <a:endParaRPr lang="en-US">
              <a:solidFill>
                <a:prstClr val="white">
                  <a:shade val="50000"/>
                </a:prstClr>
              </a:solidFill>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85800"/>
          </a:xfrm>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Example ASHTAM</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609600"/>
            <a:ext cx="8229600" cy="8382000"/>
          </a:xfrm>
        </p:spPr>
        <p:txBody>
          <a:bodyPr/>
          <a:lstStyle/>
          <a:p>
            <a:pPr>
              <a:buNone/>
            </a:pPr>
            <a:r>
              <a:rPr lang="en-US" sz="1800" dirty="0" smtClean="0">
                <a:solidFill>
                  <a:schemeClr val="bg1"/>
                </a:solidFill>
              </a:rPr>
              <a:t>ASHTAM</a:t>
            </a:r>
          </a:p>
          <a:p>
            <a:pPr>
              <a:buNone/>
            </a:pPr>
            <a:r>
              <a:rPr lang="en-US" sz="1800" dirty="0" smtClean="0">
                <a:solidFill>
                  <a:schemeClr val="bg1"/>
                </a:solidFill>
              </a:rPr>
              <a:t>A. CENTRAL AMEICAN FIR</a:t>
            </a:r>
          </a:p>
          <a:p>
            <a:pPr>
              <a:buNone/>
            </a:pPr>
            <a:r>
              <a:rPr lang="en-US" sz="1800" dirty="0" smtClean="0">
                <a:solidFill>
                  <a:schemeClr val="bg1"/>
                </a:solidFill>
              </a:rPr>
              <a:t>B. 04170555</a:t>
            </a:r>
          </a:p>
          <a:p>
            <a:pPr>
              <a:buNone/>
            </a:pPr>
            <a:r>
              <a:rPr lang="en-US" sz="1800" dirty="0" smtClean="0">
                <a:solidFill>
                  <a:schemeClr val="bg1"/>
                </a:solidFill>
              </a:rPr>
              <a:t>C. VOLCAN SAN CRISTOBAL.1404-02</a:t>
            </a:r>
          </a:p>
          <a:p>
            <a:pPr>
              <a:buNone/>
            </a:pPr>
            <a:r>
              <a:rPr lang="en-US" sz="1800" dirty="0" smtClean="0">
                <a:solidFill>
                  <a:schemeClr val="bg1"/>
                </a:solidFill>
              </a:rPr>
              <a:t>D. 124211N08700W</a:t>
            </a:r>
          </a:p>
          <a:p>
            <a:pPr>
              <a:buNone/>
            </a:pPr>
            <a:r>
              <a:rPr lang="en-US" sz="1800" dirty="0" smtClean="0">
                <a:solidFill>
                  <a:schemeClr val="bg1"/>
                </a:solidFill>
              </a:rPr>
              <a:t>E. RED ALERT</a:t>
            </a:r>
          </a:p>
          <a:p>
            <a:pPr>
              <a:buNone/>
            </a:pPr>
            <a:r>
              <a:rPr lang="en-US" sz="1800" dirty="0" smtClean="0">
                <a:solidFill>
                  <a:schemeClr val="bg1"/>
                </a:solidFill>
              </a:rPr>
              <a:t>F. SFC/11000FT</a:t>
            </a:r>
          </a:p>
          <a:p>
            <a:pPr>
              <a:buNone/>
            </a:pPr>
            <a:r>
              <a:rPr lang="en-US" sz="1800" dirty="0" smtClean="0">
                <a:solidFill>
                  <a:schemeClr val="bg1"/>
                </a:solidFill>
              </a:rPr>
              <a:t>G. E/SE</a:t>
            </a:r>
          </a:p>
          <a:p>
            <a:pPr>
              <a:buNone/>
            </a:pPr>
            <a:r>
              <a:rPr lang="en-US" sz="1800" dirty="0" smtClean="0">
                <a:solidFill>
                  <a:schemeClr val="bg1"/>
                </a:solidFill>
              </a:rPr>
              <a:t>H. VOR/DME MGA A317 TUKOR CNL</a:t>
            </a:r>
          </a:p>
          <a:p>
            <a:pPr>
              <a:buNone/>
            </a:pPr>
            <a:r>
              <a:rPr lang="en-US" sz="1800" dirty="0" smtClean="0">
                <a:solidFill>
                  <a:schemeClr val="bg1"/>
                </a:solidFill>
              </a:rPr>
              <a:t>I. VOR/DME MGA A317 TUKOR RTE AVBL. ALT RTE</a:t>
            </a:r>
          </a:p>
          <a:p>
            <a:pPr>
              <a:buNone/>
            </a:pPr>
            <a:r>
              <a:rPr lang="pt-BR" sz="1800" dirty="0" smtClean="0">
                <a:solidFill>
                  <a:schemeClr val="bg1"/>
                </a:solidFill>
              </a:rPr>
              <a:t>	MGA VOR/DME A502 BERTA GABOS A317.</a:t>
            </a:r>
          </a:p>
          <a:p>
            <a:pPr>
              <a:buNone/>
            </a:pPr>
            <a:r>
              <a:rPr lang="en-US" sz="1800" dirty="0" smtClean="0">
                <a:solidFill>
                  <a:schemeClr val="bg1"/>
                </a:solidFill>
              </a:rPr>
              <a:t>	VOR/DME/CAT/ABVL</a:t>
            </a:r>
          </a:p>
          <a:p>
            <a:pPr>
              <a:buNone/>
            </a:pPr>
            <a:r>
              <a:rPr lang="en-US" sz="1800" dirty="0" smtClean="0">
                <a:solidFill>
                  <a:schemeClr val="bg1"/>
                </a:solidFill>
              </a:rPr>
              <a:t>J. INSTITUTO NACIONAL DE ESTUDIOS TERRITORIALES. DPTO. DE SISMOLOGÍA</a:t>
            </a:r>
          </a:p>
          <a:p>
            <a:pPr>
              <a:buNone/>
            </a:pPr>
            <a:r>
              <a:rPr lang="pt-BR" sz="1800" dirty="0" smtClean="0">
                <a:solidFill>
                  <a:schemeClr val="bg1"/>
                </a:solidFill>
              </a:rPr>
              <a:t>K. GNE AVIATION CTN WIND 60KM/H E/SE FM VOLCANO</a:t>
            </a:r>
          </a:p>
          <a:p>
            <a:pPr>
              <a:buNone/>
            </a:pPr>
            <a:r>
              <a:rPr lang="en-US" sz="1800" dirty="0" smtClean="0">
                <a:solidFill>
                  <a:schemeClr val="bg1"/>
                </a:solidFill>
              </a:rPr>
              <a:t>	NNNN</a:t>
            </a:r>
          </a:p>
          <a:p>
            <a:pPr>
              <a:buNone/>
            </a:pPr>
            <a:r>
              <a:rPr lang="en-US" sz="1800" dirty="0" smtClean="0">
                <a:solidFill>
                  <a:schemeClr val="bg1"/>
                </a:solidFill>
              </a:rPr>
              <a:t>L. MANAGUA AIRPORT CLOSED, VOLCANIC ASH DEPOSITION ONGOING SINCE 04170515, LIGHT ACCUMULATION ON RUNWAYS.</a:t>
            </a:r>
            <a:endParaRPr lang="en-US" sz="1800"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dirty="0">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74</a:t>
            </a:fld>
            <a:endParaRPr lang="en-US">
              <a:solidFill>
                <a:prstClr val="white">
                  <a:shade val="50000"/>
                </a:prstClr>
              </a:solidFill>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err="1" smtClean="0">
                <a:solidFill>
                  <a:srgbClr val="C00000"/>
                </a:solidFill>
                <a:effectLst>
                  <a:outerShdw blurRad="38100" dist="38100" dir="2700000" algn="tl">
                    <a:srgbClr val="000000">
                      <a:alpha val="43137"/>
                    </a:srgbClr>
                  </a:outerShdw>
                </a:effectLst>
              </a:rPr>
              <a:t>Eyjafjallajökull</a:t>
            </a:r>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75</a:t>
            </a:fld>
            <a:endParaRPr lang="en-US">
              <a:solidFill>
                <a:prstClr val="white">
                  <a:shade val="50000"/>
                </a:prstClr>
              </a:solidFill>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Time Lapse Video of Eruption</a:t>
            </a:r>
            <a:endParaRPr lang="en-US" dirty="0">
              <a:solidFill>
                <a:srgbClr val="C00000"/>
              </a:solidFill>
            </a:endParaRPr>
          </a:p>
        </p:txBody>
      </p:sp>
      <p:pic>
        <p:nvPicPr>
          <p:cNvPr id="8" name="Content Placeholder 7" descr="[Vimeo-11587749] Eyj_000298.jpg"/>
          <p:cNvPicPr>
            <a:picLocks noGrp="1" noChangeAspect="1"/>
          </p:cNvPicPr>
          <p:nvPr>
            <p:ph idx="1"/>
          </p:nvPr>
        </p:nvPicPr>
        <p:blipFill>
          <a:blip r:embed="rId3" cstate="print"/>
          <a:stretch>
            <a:fillRect/>
          </a:stretch>
        </p:blipFill>
        <p:spPr>
          <a:xfrm>
            <a:off x="1524000" y="1935162"/>
            <a:ext cx="6096000" cy="4038600"/>
          </a:xfrm>
        </p:spPr>
      </p:pic>
      <p:sp>
        <p:nvSpPr>
          <p:cNvPr id="5" name="Date Placeholder 4"/>
          <p:cNvSpPr>
            <a:spLocks noGrp="1"/>
          </p:cNvSpPr>
          <p:nvPr>
            <p:ph type="dt" sz="half" idx="10"/>
          </p:nvPr>
        </p:nvSpPr>
        <p:spPr/>
        <p:txBody>
          <a:bodyPr/>
          <a:lstStyle/>
          <a:p>
            <a:pPr>
              <a:defRPr/>
            </a:pPr>
            <a:fld id="{3D090041-2E4E-478B-BFDC-C5DB2A29F9C2}" type="datetime1">
              <a:rPr lang="en-US" smtClean="0">
                <a:solidFill>
                  <a:prstClr val="white">
                    <a:shade val="50000"/>
                  </a:prstClr>
                </a:solidFill>
              </a:rPr>
              <a:pPr>
                <a:defRPr/>
              </a:pPr>
              <a:t>10/25/2010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64CD284C-C0F3-4478-B002-08FD6F7DEC2B}" type="slidenum">
              <a:rPr lang="en-US" smtClean="0">
                <a:solidFill>
                  <a:prstClr val="white">
                    <a:shade val="50000"/>
                  </a:prstClr>
                </a:solidFill>
              </a:rPr>
              <a:pPr>
                <a:defRPr/>
              </a:pPr>
              <a:t>76</a:t>
            </a:fld>
            <a:endParaRPr lang="en-US">
              <a:solidFill>
                <a:prstClr val="white">
                  <a:shade val="50000"/>
                </a:prstClr>
              </a:solidFill>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295400"/>
            <a:ext cx="8134350" cy="51054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10/25/2010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77</a:t>
            </a:fld>
            <a:endParaRPr lang="en-US">
              <a:solidFill>
                <a:prstClr val="white">
                  <a:shade val="50000"/>
                </a:prstClr>
              </a:solidFill>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Questions Raised from the Eruption of  Iceland’s </a:t>
            </a:r>
            <a:r>
              <a:rPr lang="en-US" dirty="0" err="1" smtClean="0">
                <a:solidFill>
                  <a:srgbClr val="C00000"/>
                </a:solidFill>
                <a:effectLst>
                  <a:outerShdw blurRad="38100" dist="38100" dir="2700000" algn="tl">
                    <a:srgbClr val="000000">
                      <a:alpha val="43137"/>
                    </a:srgbClr>
                  </a:outerShdw>
                </a:effectLst>
              </a:rPr>
              <a:t>Eyjafjallajökull</a:t>
            </a:r>
            <a:r>
              <a:rPr lang="en-US" dirty="0" smtClean="0">
                <a:solidFill>
                  <a:srgbClr val="C00000"/>
                </a:solidFill>
                <a:effectLst>
                  <a:outerShdw blurRad="38100" dist="38100" dir="2700000" algn="tl">
                    <a:srgbClr val="000000">
                      <a:alpha val="43137"/>
                    </a:srgbClr>
                  </a:outerShdw>
                </a:effectLst>
              </a:rPr>
              <a:t> Volcano</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dirty="0" smtClean="0">
                <a:solidFill>
                  <a:schemeClr val="bg1"/>
                </a:solidFill>
              </a:rPr>
              <a:t>What happened at </a:t>
            </a:r>
            <a:r>
              <a:rPr lang="en-US" dirty="0" err="1" smtClean="0">
                <a:solidFill>
                  <a:schemeClr val="bg1"/>
                </a:solidFill>
              </a:rPr>
              <a:t>Eyjafjallajökull</a:t>
            </a:r>
            <a:r>
              <a:rPr lang="en-US" dirty="0" smtClean="0">
                <a:solidFill>
                  <a:schemeClr val="bg1"/>
                </a:solidFill>
              </a:rPr>
              <a:t>?</a:t>
            </a:r>
          </a:p>
          <a:p>
            <a:r>
              <a:rPr lang="en-US" dirty="0" smtClean="0">
                <a:solidFill>
                  <a:schemeClr val="bg1"/>
                </a:solidFill>
              </a:rPr>
              <a:t>Why was Europe’s airspace closed?</a:t>
            </a:r>
          </a:p>
          <a:p>
            <a:r>
              <a:rPr lang="en-US" dirty="0" smtClean="0">
                <a:solidFill>
                  <a:schemeClr val="bg1"/>
                </a:solidFill>
              </a:rPr>
              <a:t>What procedures were followed?</a:t>
            </a:r>
          </a:p>
          <a:p>
            <a:r>
              <a:rPr lang="en-US" dirty="0" smtClean="0">
                <a:solidFill>
                  <a:schemeClr val="bg1"/>
                </a:solidFill>
              </a:rPr>
              <a:t>What has been learned?</a:t>
            </a:r>
          </a:p>
          <a:p>
            <a:r>
              <a:rPr lang="en-US" dirty="0" smtClean="0">
                <a:solidFill>
                  <a:schemeClr val="bg1"/>
                </a:solidFill>
              </a:rPr>
              <a:t>What are the effects of volcanic ash on airplanes and can they been reduced?</a:t>
            </a:r>
          </a:p>
          <a:p>
            <a:r>
              <a:rPr lang="en-US" dirty="0" smtClean="0">
                <a:solidFill>
                  <a:schemeClr val="bg1"/>
                </a:solidFill>
              </a:rPr>
              <a:t>What steps are to be taken, and by whom, to minimize the threats that volcanic ash poses to aviation?</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78</a:t>
            </a:fld>
            <a:endParaRPr lang="en-US">
              <a:solidFill>
                <a:prstClr val="white">
                  <a:shade val="50000"/>
                </a:prstClr>
              </a:solidFill>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8"/>
          <p:cNvGraphicFramePr>
            <a:graphicFrameLocks noChangeAspect="1"/>
          </p:cNvGraphicFramePr>
          <p:nvPr/>
        </p:nvGraphicFramePr>
        <p:xfrm>
          <a:off x="0" y="0"/>
          <a:ext cx="9153525" cy="6916738"/>
        </p:xfrm>
        <a:graphic>
          <a:graphicData uri="http://schemas.openxmlformats.org/presentationml/2006/ole">
            <p:oleObj spid="_x0000_s4098" name="Bitmap Image" r:id="rId4" imgW="7114286" imgH="6268325" progId="PBrush">
              <p:embed/>
            </p:oleObj>
          </a:graphicData>
        </a:graphic>
      </p:graphicFrame>
      <p:sp>
        <p:nvSpPr>
          <p:cNvPr id="414729" name="Rectangle 9"/>
          <p:cNvSpPr>
            <a:spLocks noChangeArrowheads="1"/>
          </p:cNvSpPr>
          <p:nvPr/>
        </p:nvSpPr>
        <p:spPr bwMode="auto">
          <a:xfrm>
            <a:off x="990600" y="685800"/>
            <a:ext cx="7127875" cy="569913"/>
          </a:xfrm>
          <a:prstGeom prst="rect">
            <a:avLst/>
          </a:prstGeom>
          <a:noFill/>
          <a:ln w="9525">
            <a:noFill/>
            <a:miter lim="800000"/>
            <a:headEnd/>
            <a:tailEnd/>
          </a:ln>
          <a:effectLst/>
        </p:spPr>
        <p:txBody>
          <a:bodyPr anchor="ctr"/>
          <a:lstStyle/>
          <a:p>
            <a:pPr algn="ctr">
              <a:defRPr/>
            </a:pPr>
            <a:r>
              <a:rPr lang="en-GB" sz="4800" b="1" dirty="0">
                <a:solidFill>
                  <a:srgbClr val="C00000"/>
                </a:solidFill>
                <a:effectLst>
                  <a:outerShdw blurRad="38100" dist="38100" dir="2700000" algn="tl">
                    <a:srgbClr val="C0C0C0"/>
                  </a:outerShdw>
                </a:effectLst>
                <a:latin typeface="Trebuchet MS" pitchFamily="34" charset="0"/>
              </a:rPr>
              <a:t>14</a:t>
            </a:r>
            <a:r>
              <a:rPr lang="en-GB" sz="4800" b="1" baseline="30000" dirty="0">
                <a:solidFill>
                  <a:srgbClr val="C00000"/>
                </a:solidFill>
                <a:effectLst>
                  <a:outerShdw blurRad="38100" dist="38100" dir="2700000" algn="tl">
                    <a:srgbClr val="C0C0C0"/>
                  </a:outerShdw>
                </a:effectLst>
                <a:latin typeface="Trebuchet MS" pitchFamily="34" charset="0"/>
              </a:rPr>
              <a:t>th</a:t>
            </a:r>
            <a:r>
              <a:rPr lang="en-GB" sz="4800" b="1" dirty="0">
                <a:solidFill>
                  <a:srgbClr val="C00000"/>
                </a:solidFill>
                <a:effectLst>
                  <a:outerShdw blurRad="38100" dist="38100" dir="2700000" algn="tl">
                    <a:srgbClr val="C0C0C0"/>
                  </a:outerShdw>
                </a:effectLst>
                <a:latin typeface="Trebuchet MS" pitchFamily="34" charset="0"/>
              </a:rPr>
              <a:t> April 2010 – 15:00</a:t>
            </a:r>
            <a:endParaRPr lang="en-US" sz="4800" b="1" dirty="0">
              <a:solidFill>
                <a:srgbClr val="C00000"/>
              </a:solidFill>
              <a:effectLst>
                <a:outerShdw blurRad="38100" dist="38100" dir="2700000" algn="tl">
                  <a:srgbClr val="C0C0C0"/>
                </a:outerShdw>
              </a:effectLst>
              <a:latin typeface="Trebuchet MS"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p:txBody>
          <a:bodyPr/>
          <a:lstStyle/>
          <a:p>
            <a:pPr eaLnBrk="1" hangingPunct="1">
              <a:defRPr/>
            </a:pPr>
            <a:r>
              <a:rPr lang="en-US" dirty="0" smtClean="0">
                <a:solidFill>
                  <a:srgbClr val="C00000"/>
                </a:solidFill>
                <a:effectLst>
                  <a:outerShdw blurRad="38100" dist="38100" dir="2700000" algn="tl">
                    <a:srgbClr val="000000">
                      <a:alpha val="43137"/>
                    </a:srgbClr>
                  </a:outerShdw>
                </a:effectLst>
              </a:rPr>
              <a:t>Recent History</a:t>
            </a:r>
          </a:p>
        </p:txBody>
      </p:sp>
      <p:pic>
        <p:nvPicPr>
          <p:cNvPr id="6147" name="Picture 4"/>
          <p:cNvPicPr>
            <a:picLocks noGrp="1" noChangeAspect="1" noChangeArrowheads="1"/>
          </p:cNvPicPr>
          <p:nvPr>
            <p:ph type="body" idx="1"/>
          </p:nvPr>
        </p:nvPicPr>
        <p:blipFill>
          <a:blip r:embed="rId3" cstate="print"/>
          <a:srcRect/>
          <a:stretch>
            <a:fillRect/>
          </a:stretch>
        </p:blipFill>
        <p:spPr>
          <a:xfrm>
            <a:off x="228600" y="3124200"/>
            <a:ext cx="4857750" cy="3224213"/>
          </a:xfrm>
          <a:noFill/>
        </p:spPr>
      </p:pic>
      <p:pic>
        <p:nvPicPr>
          <p:cNvPr id="6148" name="Picture 5"/>
          <p:cNvPicPr>
            <a:picLocks noChangeAspect="1" noChangeArrowheads="1"/>
          </p:cNvPicPr>
          <p:nvPr/>
        </p:nvPicPr>
        <p:blipFill>
          <a:blip r:embed="rId4" cstate="print"/>
          <a:srcRect/>
          <a:stretch>
            <a:fillRect/>
          </a:stretch>
        </p:blipFill>
        <p:spPr bwMode="auto">
          <a:xfrm>
            <a:off x="4953000" y="1752600"/>
            <a:ext cx="3886200" cy="2611438"/>
          </a:xfrm>
          <a:prstGeom prst="rect">
            <a:avLst/>
          </a:prstGeom>
          <a:noFill/>
          <a:ln w="9525">
            <a:noFill/>
            <a:miter lim="800000"/>
            <a:headEnd/>
            <a:tailEnd/>
          </a:ln>
        </p:spPr>
      </p:pic>
      <p:sp>
        <p:nvSpPr>
          <p:cNvPr id="6149" name="Text Box 6"/>
          <p:cNvSpPr txBox="1">
            <a:spLocks noChangeArrowheads="1"/>
          </p:cNvSpPr>
          <p:nvPr/>
        </p:nvSpPr>
        <p:spPr bwMode="auto">
          <a:xfrm>
            <a:off x="5791200" y="4495800"/>
            <a:ext cx="2209800" cy="366713"/>
          </a:xfrm>
          <a:prstGeom prst="rect">
            <a:avLst/>
          </a:prstGeom>
          <a:noFill/>
          <a:ln w="9525">
            <a:noFill/>
            <a:miter lim="800000"/>
            <a:headEnd/>
            <a:tailEnd/>
          </a:ln>
        </p:spPr>
        <p:txBody>
          <a:bodyPr>
            <a:spAutoFit/>
          </a:bodyPr>
          <a:lstStyle/>
          <a:p>
            <a:pPr algn="ctr">
              <a:spcBef>
                <a:spcPct val="50000"/>
              </a:spcBef>
            </a:pPr>
            <a:r>
              <a:rPr lang="en-US" dirty="0">
                <a:solidFill>
                  <a:schemeClr val="bg1"/>
                </a:solidFill>
              </a:rPr>
              <a:t>April 21, 1990</a:t>
            </a:r>
          </a:p>
        </p:txBody>
      </p:sp>
      <p:sp>
        <p:nvSpPr>
          <p:cNvPr id="6150" name="Text Box 7"/>
          <p:cNvSpPr txBox="1">
            <a:spLocks noChangeArrowheads="1"/>
          </p:cNvSpPr>
          <p:nvPr/>
        </p:nvSpPr>
        <p:spPr bwMode="auto">
          <a:xfrm>
            <a:off x="1524000" y="2590800"/>
            <a:ext cx="2209800" cy="366713"/>
          </a:xfrm>
          <a:prstGeom prst="rect">
            <a:avLst/>
          </a:prstGeom>
          <a:noFill/>
          <a:ln w="9525">
            <a:noFill/>
            <a:miter lim="800000"/>
            <a:headEnd/>
            <a:tailEnd/>
          </a:ln>
        </p:spPr>
        <p:txBody>
          <a:bodyPr>
            <a:spAutoFit/>
          </a:bodyPr>
          <a:lstStyle/>
          <a:p>
            <a:pPr>
              <a:spcBef>
                <a:spcPct val="50000"/>
              </a:spcBef>
            </a:pPr>
            <a:r>
              <a:rPr lang="en-US" dirty="0">
                <a:solidFill>
                  <a:schemeClr val="bg1"/>
                </a:solidFill>
              </a:rPr>
              <a:t>November 7, 2008</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0" y="-14288"/>
          <a:ext cx="9144000" cy="6883401"/>
        </p:xfrm>
        <a:graphic>
          <a:graphicData uri="http://schemas.openxmlformats.org/presentationml/2006/ole">
            <p:oleObj spid="_x0000_s5122" name="Bitmap Image" r:id="rId4" imgW="7059010" imgH="6276190" progId="PBrush">
              <p:embed/>
            </p:oleObj>
          </a:graphicData>
        </a:graphic>
      </p:graphicFrame>
      <p:sp>
        <p:nvSpPr>
          <p:cNvPr id="416771" name="Rectangle 3"/>
          <p:cNvSpPr>
            <a:spLocks noChangeArrowheads="1"/>
          </p:cNvSpPr>
          <p:nvPr/>
        </p:nvSpPr>
        <p:spPr bwMode="auto">
          <a:xfrm>
            <a:off x="990600" y="685800"/>
            <a:ext cx="7127875" cy="569913"/>
          </a:xfrm>
          <a:prstGeom prst="rect">
            <a:avLst/>
          </a:prstGeom>
          <a:noFill/>
          <a:ln w="9525">
            <a:noFill/>
            <a:miter lim="800000"/>
            <a:headEnd/>
            <a:tailEnd/>
          </a:ln>
          <a:effectLst/>
        </p:spPr>
        <p:txBody>
          <a:bodyPr anchor="ctr"/>
          <a:lstStyle/>
          <a:p>
            <a:pPr algn="ctr">
              <a:defRPr/>
            </a:pPr>
            <a:r>
              <a:rPr lang="en-GB" sz="4800" b="1" dirty="0">
                <a:solidFill>
                  <a:srgbClr val="C00000"/>
                </a:solidFill>
                <a:effectLst>
                  <a:outerShdw blurRad="38100" dist="38100" dir="2700000" algn="tl">
                    <a:srgbClr val="C0C0C0"/>
                  </a:outerShdw>
                </a:effectLst>
                <a:latin typeface="Trebuchet MS" pitchFamily="34" charset="0"/>
              </a:rPr>
              <a:t>18</a:t>
            </a:r>
            <a:r>
              <a:rPr lang="en-GB" sz="4800" b="1" baseline="30000" dirty="0">
                <a:solidFill>
                  <a:srgbClr val="C00000"/>
                </a:solidFill>
                <a:effectLst>
                  <a:outerShdw blurRad="38100" dist="38100" dir="2700000" algn="tl">
                    <a:srgbClr val="C0C0C0"/>
                  </a:outerShdw>
                </a:effectLst>
                <a:latin typeface="Trebuchet MS" pitchFamily="34" charset="0"/>
              </a:rPr>
              <a:t>th</a:t>
            </a:r>
            <a:r>
              <a:rPr lang="en-GB" sz="4800" b="1" dirty="0">
                <a:solidFill>
                  <a:srgbClr val="C00000"/>
                </a:solidFill>
                <a:effectLst>
                  <a:outerShdw blurRad="38100" dist="38100" dir="2700000" algn="tl">
                    <a:srgbClr val="C0C0C0"/>
                  </a:outerShdw>
                </a:effectLst>
                <a:latin typeface="Trebuchet MS" pitchFamily="34" charset="0"/>
              </a:rPr>
              <a:t> April 2010 – 15:00</a:t>
            </a:r>
            <a:endParaRPr lang="en-US" sz="4800" b="1" dirty="0">
              <a:solidFill>
                <a:srgbClr val="C00000"/>
              </a:solidFill>
              <a:effectLst>
                <a:outerShdw blurRad="38100" dist="38100" dir="2700000" algn="tl">
                  <a:srgbClr val="C0C0C0"/>
                </a:outerShdw>
              </a:effectLst>
              <a:latin typeface="Trebuchet MS" pitchFamily="34" charset="0"/>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rPr>
              <a:t>Economic Impact of the Iceland Volcanic Ash Event</a:t>
            </a:r>
            <a:endParaRPr lang="en-US" dirty="0">
              <a:solidFill>
                <a:srgbClr val="C00000"/>
              </a:solidFill>
            </a:endParaRPr>
          </a:p>
        </p:txBody>
      </p:sp>
      <p:sp>
        <p:nvSpPr>
          <p:cNvPr id="5" name="Content Placeholder 4"/>
          <p:cNvSpPr>
            <a:spLocks noGrp="1"/>
          </p:cNvSpPr>
          <p:nvPr>
            <p:ph idx="1"/>
          </p:nvPr>
        </p:nvSpPr>
        <p:spPr>
          <a:xfrm>
            <a:off x="457200" y="1981200"/>
            <a:ext cx="8229600" cy="4327525"/>
          </a:xfrm>
        </p:spPr>
        <p:txBody>
          <a:bodyPr/>
          <a:lstStyle/>
          <a:p>
            <a:r>
              <a:rPr lang="en-US" b="1" dirty="0" smtClean="0">
                <a:solidFill>
                  <a:schemeClr val="bg1"/>
                </a:solidFill>
              </a:rPr>
              <a:t>The air transport industry is very significant -accounting for 0.7% of the </a:t>
            </a:r>
            <a:r>
              <a:rPr lang="en-US" b="1" u="sng" dirty="0" smtClean="0">
                <a:solidFill>
                  <a:schemeClr val="bg1"/>
                </a:solidFill>
              </a:rPr>
              <a:t>world</a:t>
            </a:r>
            <a:r>
              <a:rPr lang="en-US" b="1" dirty="0" smtClean="0">
                <a:solidFill>
                  <a:schemeClr val="bg1"/>
                </a:solidFill>
              </a:rPr>
              <a:t> GDP and 35% of world trade by value. </a:t>
            </a:r>
          </a:p>
          <a:p>
            <a:r>
              <a:rPr lang="en-US" b="1" dirty="0" smtClean="0">
                <a:solidFill>
                  <a:schemeClr val="bg1"/>
                </a:solidFill>
              </a:rPr>
              <a:t>The total loss of aviation due to the 2010 eruption of </a:t>
            </a:r>
            <a:r>
              <a:rPr lang="en-US" b="1" dirty="0" err="1" smtClean="0">
                <a:solidFill>
                  <a:schemeClr val="bg1"/>
                </a:solidFill>
              </a:rPr>
              <a:t>Eyjafjallajökull</a:t>
            </a:r>
            <a:r>
              <a:rPr lang="en-US" b="1" dirty="0" smtClean="0">
                <a:solidFill>
                  <a:schemeClr val="bg1"/>
                </a:solidFill>
              </a:rPr>
              <a:t> is estimated at 2.3 billion dollars with another 2 to 3 billion dollars in losses to the tourist service industry. </a:t>
            </a:r>
            <a:endParaRPr lang="en-US" b="1" dirty="0">
              <a:solidFill>
                <a:schemeClr val="bg1"/>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10/25/2010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81</a:t>
            </a:fld>
            <a:endParaRPr lang="en-US">
              <a:solidFill>
                <a:prstClr val="white">
                  <a:shade val="50000"/>
                </a:prstClr>
              </a:solidFill>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solidFill>
                  <a:srgbClr val="C00000"/>
                </a:solidFill>
                <a:effectLst>
                  <a:outerShdw blurRad="38100" dist="38100" dir="2700000" algn="tl">
                    <a:srgbClr val="000000">
                      <a:alpha val="43137"/>
                    </a:srgbClr>
                  </a:outerShdw>
                </a:effectLst>
              </a:rPr>
              <a:t>SUMMARY OF ICELAND´S OBSERVATIONAL NETWORK USED TO MONITOR THE</a:t>
            </a:r>
            <a:br>
              <a:rPr lang="en-US" sz="2400" dirty="0" smtClean="0">
                <a:solidFill>
                  <a:srgbClr val="C00000"/>
                </a:solidFill>
                <a:effectLst>
                  <a:outerShdw blurRad="38100" dist="38100" dir="2700000" algn="tl">
                    <a:srgbClr val="000000">
                      <a:alpha val="43137"/>
                    </a:srgbClr>
                  </a:outerShdw>
                </a:effectLst>
              </a:rPr>
            </a:br>
            <a:r>
              <a:rPr lang="en-US" sz="2400" dirty="0" smtClean="0">
                <a:solidFill>
                  <a:srgbClr val="C00000"/>
                </a:solidFill>
                <a:effectLst>
                  <a:outerShdw blurRad="38100" dist="38100" dir="2700000" algn="tl">
                    <a:srgbClr val="000000">
                      <a:alpha val="43137"/>
                    </a:srgbClr>
                  </a:outerShdw>
                </a:effectLst>
              </a:rPr>
              <a:t>EYJAFJALLAJÖKULL VOLCANIC ASH PLUME AT THE SOURCE</a:t>
            </a:r>
            <a:endParaRPr lang="en-US" sz="2400"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sz="2400" dirty="0" smtClean="0">
                <a:solidFill>
                  <a:schemeClr val="bg1"/>
                </a:solidFill>
              </a:rPr>
              <a:t>Observational technologies used during the volcanic eruption to monitor the </a:t>
            </a:r>
            <a:r>
              <a:rPr lang="en-US" sz="2400" u="sng" dirty="0" smtClean="0">
                <a:solidFill>
                  <a:schemeClr val="bg1"/>
                </a:solidFill>
              </a:rPr>
              <a:t>plume height</a:t>
            </a:r>
            <a:r>
              <a:rPr lang="en-US" sz="2400" dirty="0" smtClean="0">
                <a:solidFill>
                  <a:schemeClr val="bg1"/>
                </a:solidFill>
              </a:rPr>
              <a:t> at the source and estimate the </a:t>
            </a:r>
            <a:r>
              <a:rPr lang="en-US" sz="2400" u="sng" dirty="0" smtClean="0">
                <a:solidFill>
                  <a:schemeClr val="bg1"/>
                </a:solidFill>
              </a:rPr>
              <a:t>production rate</a:t>
            </a:r>
            <a:r>
              <a:rPr lang="en-US" sz="2400" dirty="0" smtClean="0">
                <a:solidFill>
                  <a:schemeClr val="bg1"/>
                </a:solidFill>
              </a:rPr>
              <a:t> of the volcano:</a:t>
            </a:r>
          </a:p>
          <a:p>
            <a:pPr>
              <a:buNone/>
            </a:pPr>
            <a:endParaRPr lang="en-US" sz="2400" dirty="0" smtClean="0">
              <a:solidFill>
                <a:schemeClr val="bg1"/>
              </a:solidFill>
            </a:endParaRPr>
          </a:p>
          <a:p>
            <a:pPr lvl="1"/>
            <a:r>
              <a:rPr lang="en-US" sz="2000" b="1" dirty="0" smtClean="0">
                <a:solidFill>
                  <a:schemeClr val="bg1"/>
                </a:solidFill>
              </a:rPr>
              <a:t>Weather radar</a:t>
            </a:r>
          </a:p>
          <a:p>
            <a:pPr lvl="1"/>
            <a:r>
              <a:rPr lang="en-US" sz="2000" b="1" dirty="0" smtClean="0">
                <a:solidFill>
                  <a:schemeClr val="bg1"/>
                </a:solidFill>
              </a:rPr>
              <a:t>PIREP reports</a:t>
            </a:r>
          </a:p>
          <a:p>
            <a:pPr lvl="1"/>
            <a:r>
              <a:rPr lang="en-US" sz="2000" b="1" dirty="0" smtClean="0">
                <a:solidFill>
                  <a:schemeClr val="bg1"/>
                </a:solidFill>
              </a:rPr>
              <a:t>Web cameras</a:t>
            </a:r>
          </a:p>
          <a:p>
            <a:pPr lvl="1"/>
            <a:r>
              <a:rPr lang="en-US" sz="2000" b="1" dirty="0" smtClean="0">
                <a:solidFill>
                  <a:schemeClr val="bg1"/>
                </a:solidFill>
              </a:rPr>
              <a:t>Lightning detection</a:t>
            </a:r>
          </a:p>
          <a:p>
            <a:pPr lvl="1"/>
            <a:r>
              <a:rPr lang="en-US" sz="2000" b="1" dirty="0" smtClean="0">
                <a:solidFill>
                  <a:schemeClr val="bg1"/>
                </a:solidFill>
              </a:rPr>
              <a:t>Geodetic measurements</a:t>
            </a:r>
          </a:p>
          <a:p>
            <a:pPr lvl="1"/>
            <a:r>
              <a:rPr lang="en-US" sz="2000" b="1" dirty="0" smtClean="0">
                <a:solidFill>
                  <a:schemeClr val="bg1"/>
                </a:solidFill>
              </a:rPr>
              <a:t>Estimates by scientists</a:t>
            </a:r>
            <a:endParaRPr lang="en-US" sz="2000"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82</a:t>
            </a:fld>
            <a:endParaRPr lang="en-US">
              <a:solidFill>
                <a:prstClr val="white">
                  <a:shade val="50000"/>
                </a:prstClr>
              </a:solidFill>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0" y="188912"/>
            <a:ext cx="9036050" cy="1335087"/>
          </a:xfrm>
          <a:prstGeom prst="rect">
            <a:avLst/>
          </a:prstGeom>
          <a:noFill/>
          <a:ln w="9525">
            <a:noFill/>
            <a:miter lim="800000"/>
            <a:headEnd/>
            <a:tailEnd/>
          </a:ln>
        </p:spPr>
        <p:txBody>
          <a:bodyPr anchor="ctr"/>
          <a:lstStyle/>
          <a:p>
            <a:pPr algn="ctr"/>
            <a:r>
              <a:rPr lang="en-GB" sz="3600" b="1" dirty="0">
                <a:solidFill>
                  <a:srgbClr val="C00000"/>
                </a:solidFill>
                <a:effectLst>
                  <a:outerShdw blurRad="38100" dist="38100" dir="2700000" algn="tl">
                    <a:srgbClr val="000000">
                      <a:alpha val="43137"/>
                    </a:srgbClr>
                  </a:outerShdw>
                </a:effectLst>
              </a:rPr>
              <a:t>Impact on the European traffic  </a:t>
            </a:r>
            <a:br>
              <a:rPr lang="en-GB" sz="3600" b="1" dirty="0">
                <a:solidFill>
                  <a:srgbClr val="C00000"/>
                </a:solidFill>
                <a:effectLst>
                  <a:outerShdw blurRad="38100" dist="38100" dir="2700000" algn="tl">
                    <a:srgbClr val="000000">
                      <a:alpha val="43137"/>
                    </a:srgbClr>
                  </a:outerShdw>
                </a:effectLst>
              </a:rPr>
            </a:br>
            <a:r>
              <a:rPr lang="en-GB" sz="3600" b="1" dirty="0">
                <a:solidFill>
                  <a:srgbClr val="C00000"/>
                </a:solidFill>
                <a:effectLst>
                  <a:outerShdw blurRad="38100" dist="38100" dir="2700000" algn="tl">
                    <a:srgbClr val="000000">
                      <a:alpha val="43137"/>
                    </a:srgbClr>
                  </a:outerShdw>
                </a:effectLst>
              </a:rPr>
              <a:t>15 April – 21 April </a:t>
            </a:r>
            <a:endParaRPr lang="en-US" sz="3600" b="1" dirty="0">
              <a:solidFill>
                <a:srgbClr val="C00000"/>
              </a:solidFill>
              <a:effectLst>
                <a:outerShdw blurRad="38100" dist="38100" dir="2700000" algn="tl">
                  <a:srgbClr val="000000">
                    <a:alpha val="43137"/>
                  </a:srgbClr>
                </a:outerShdw>
              </a:effectLst>
            </a:endParaRPr>
          </a:p>
        </p:txBody>
      </p:sp>
      <p:pic>
        <p:nvPicPr>
          <p:cNvPr id="14339" name="Picture 14"/>
          <p:cNvPicPr>
            <a:picLocks noGrp="1" noChangeAspect="1" noChangeArrowheads="1"/>
          </p:cNvPicPr>
          <p:nvPr>
            <p:ph sz="half" idx="1"/>
          </p:nvPr>
        </p:nvPicPr>
        <p:blipFill>
          <a:blip r:embed="rId3" cstate="print"/>
          <a:srcRect/>
          <a:stretch>
            <a:fillRect/>
          </a:stretch>
        </p:blipFill>
        <p:spPr>
          <a:xfrm>
            <a:off x="0" y="1828800"/>
            <a:ext cx="5334000" cy="3810000"/>
          </a:xfrm>
          <a:noFill/>
        </p:spPr>
      </p:pic>
      <p:sp>
        <p:nvSpPr>
          <p:cNvPr id="14340" name="Text Box 24"/>
          <p:cNvSpPr txBox="1">
            <a:spLocks noChangeArrowheads="1"/>
          </p:cNvSpPr>
          <p:nvPr/>
        </p:nvSpPr>
        <p:spPr bwMode="auto">
          <a:xfrm>
            <a:off x="5334000" y="2743200"/>
            <a:ext cx="3810000" cy="1631216"/>
          </a:xfrm>
          <a:prstGeom prst="rect">
            <a:avLst/>
          </a:prstGeom>
          <a:noFill/>
          <a:ln w="9525">
            <a:noFill/>
            <a:miter lim="800000"/>
            <a:headEnd/>
            <a:tailEnd/>
          </a:ln>
        </p:spPr>
        <p:txBody>
          <a:bodyPr wrap="square">
            <a:spAutoFit/>
          </a:bodyPr>
          <a:lstStyle/>
          <a:p>
            <a:pPr>
              <a:buFontTx/>
              <a:buChar char="•"/>
            </a:pPr>
            <a:r>
              <a:rPr lang="en-US" b="1" dirty="0">
                <a:solidFill>
                  <a:schemeClr val="bg1"/>
                </a:solidFill>
                <a:latin typeface="Trebuchet MS" pitchFamily="34" charset="0"/>
              </a:rPr>
              <a:t> </a:t>
            </a:r>
            <a:r>
              <a:rPr lang="en-US" sz="2000" b="1" dirty="0">
                <a:solidFill>
                  <a:schemeClr val="bg1"/>
                </a:solidFill>
                <a:latin typeface="Trebuchet MS" pitchFamily="34" charset="0"/>
              </a:rPr>
              <a:t>54% of flights not operated</a:t>
            </a:r>
          </a:p>
          <a:p>
            <a:endParaRPr lang="en-US" sz="2000" b="1" dirty="0">
              <a:solidFill>
                <a:schemeClr val="bg1"/>
              </a:solidFill>
              <a:latin typeface="Trebuchet MS" pitchFamily="34" charset="0"/>
            </a:endParaRPr>
          </a:p>
          <a:p>
            <a:pPr>
              <a:buFontTx/>
              <a:buChar char="•"/>
            </a:pPr>
            <a:r>
              <a:rPr lang="en-US" sz="2000" b="1" dirty="0">
                <a:solidFill>
                  <a:schemeClr val="bg1"/>
                </a:solidFill>
                <a:latin typeface="Trebuchet MS" pitchFamily="34" charset="0"/>
              </a:rPr>
              <a:t> </a:t>
            </a:r>
            <a:r>
              <a:rPr lang="en-US" sz="2000" b="1" dirty="0" smtClean="0">
                <a:solidFill>
                  <a:schemeClr val="bg1"/>
                </a:solidFill>
                <a:latin typeface="Trebuchet MS" pitchFamily="34" charset="0"/>
              </a:rPr>
              <a:t>&gt; </a:t>
            </a:r>
            <a:r>
              <a:rPr lang="en-US" sz="2000" b="1" dirty="0">
                <a:solidFill>
                  <a:schemeClr val="bg1"/>
                </a:solidFill>
                <a:latin typeface="Trebuchet MS" pitchFamily="34" charset="0"/>
              </a:rPr>
              <a:t>100,000 </a:t>
            </a:r>
            <a:r>
              <a:rPr lang="en-US" sz="2000" b="1" dirty="0" smtClean="0">
                <a:solidFill>
                  <a:schemeClr val="bg1"/>
                </a:solidFill>
                <a:latin typeface="Trebuchet MS" pitchFamily="34" charset="0"/>
              </a:rPr>
              <a:t>flights Cancelled </a:t>
            </a:r>
            <a:endParaRPr lang="en-US" sz="2000" b="1" dirty="0">
              <a:solidFill>
                <a:schemeClr val="bg1"/>
              </a:solidFill>
              <a:latin typeface="Trebuchet MS" pitchFamily="34" charset="0"/>
            </a:endParaRPr>
          </a:p>
          <a:p>
            <a:endParaRPr lang="en-US" sz="2000" b="1" dirty="0">
              <a:solidFill>
                <a:schemeClr val="bg1"/>
              </a:solidFill>
              <a:latin typeface="Trebuchet MS" pitchFamily="34" charset="0"/>
            </a:endParaRPr>
          </a:p>
          <a:p>
            <a:pPr>
              <a:buFontTx/>
              <a:buChar char="•"/>
            </a:pPr>
            <a:r>
              <a:rPr lang="en-US" sz="2000" b="1" dirty="0">
                <a:solidFill>
                  <a:schemeClr val="bg1"/>
                </a:solidFill>
                <a:latin typeface="Trebuchet MS" pitchFamily="34" charset="0"/>
              </a:rPr>
              <a:t> </a:t>
            </a:r>
            <a:r>
              <a:rPr lang="en-US" sz="2000" b="1" dirty="0" smtClean="0">
                <a:solidFill>
                  <a:schemeClr val="bg1"/>
                </a:solidFill>
                <a:latin typeface="Trebuchet MS" pitchFamily="34" charset="0"/>
              </a:rPr>
              <a:t>1</a:t>
            </a:r>
            <a:r>
              <a:rPr lang="en-US" sz="2000" b="1" dirty="0">
                <a:solidFill>
                  <a:schemeClr val="bg1"/>
                </a:solidFill>
                <a:latin typeface="Trebuchet MS" pitchFamily="34" charset="0"/>
              </a:rPr>
              <a:t>% of annual </a:t>
            </a:r>
            <a:r>
              <a:rPr lang="en-US" sz="2000" b="1" dirty="0" smtClean="0">
                <a:solidFill>
                  <a:schemeClr val="bg1"/>
                </a:solidFill>
                <a:latin typeface="Trebuchet MS" pitchFamily="34" charset="0"/>
              </a:rPr>
              <a:t>  traffic</a:t>
            </a:r>
            <a:endParaRPr lang="en-US" sz="2000" b="1" dirty="0">
              <a:solidFill>
                <a:schemeClr val="bg1"/>
              </a:solidFill>
              <a:latin typeface="Trebuchet MS" pitchFamily="34" charset="0"/>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Weather Radar</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Radar Plume Hieght Intensity.jpg"/>
          <p:cNvPicPr>
            <a:picLocks noGrp="1" noChangeAspect="1"/>
          </p:cNvPicPr>
          <p:nvPr>
            <p:ph idx="1"/>
          </p:nvPr>
        </p:nvPicPr>
        <p:blipFill>
          <a:blip r:embed="rId3" cstate="print"/>
          <a:stretch>
            <a:fillRect/>
          </a:stretch>
        </p:blipFill>
        <p:spPr>
          <a:xfrm>
            <a:off x="762000" y="990600"/>
            <a:ext cx="7620000" cy="55626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84</a:t>
            </a:fld>
            <a:endParaRPr lang="en-US">
              <a:solidFill>
                <a:prstClr val="white">
                  <a:shade val="50000"/>
                </a:prstClr>
              </a:solidFill>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Radar Plume Height Measurements</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Radar Plume Hieght.jpg"/>
          <p:cNvPicPr>
            <a:picLocks noGrp="1" noChangeAspect="1"/>
          </p:cNvPicPr>
          <p:nvPr>
            <p:ph idx="1"/>
          </p:nvPr>
        </p:nvPicPr>
        <p:blipFill>
          <a:blip r:embed="rId3" cstate="print"/>
          <a:stretch>
            <a:fillRect/>
          </a:stretch>
        </p:blipFill>
        <p:spPr>
          <a:xfrm>
            <a:off x="609600" y="1219200"/>
            <a:ext cx="8000999" cy="52578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85</a:t>
            </a:fld>
            <a:endParaRPr lang="en-US">
              <a:solidFill>
                <a:prstClr val="white">
                  <a:shade val="50000"/>
                </a:prstClr>
              </a:solidFill>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effectLst>
                  <a:outerShdw blurRad="38100" dist="38100" dir="2700000" algn="tl">
                    <a:srgbClr val="000000">
                      <a:alpha val="43137"/>
                    </a:srgbClr>
                  </a:outerShdw>
                </a:effectLst>
              </a:rPr>
              <a:t>Web cameras</a:t>
            </a:r>
            <a:endParaRPr lang="en-US" dirty="0">
              <a:solidFill>
                <a:srgbClr val="C00000"/>
              </a:solidFill>
              <a:effectLst>
                <a:outerShdw blurRad="38100" dist="38100" dir="2700000" algn="tl">
                  <a:srgbClr val="000000">
                    <a:alpha val="43137"/>
                  </a:srgbClr>
                </a:outerShdw>
              </a:effectLst>
            </a:endParaRPr>
          </a:p>
        </p:txBody>
      </p:sp>
      <p:pic>
        <p:nvPicPr>
          <p:cNvPr id="8" name="Content Placeholder 7" descr="WebCamIceVol.jpg"/>
          <p:cNvPicPr>
            <a:picLocks noGrp="1" noChangeAspect="1"/>
          </p:cNvPicPr>
          <p:nvPr>
            <p:ph sz="half" idx="1"/>
          </p:nvPr>
        </p:nvPicPr>
        <p:blipFill>
          <a:blip r:embed="rId3" cstate="print"/>
          <a:stretch>
            <a:fillRect/>
          </a:stretch>
        </p:blipFill>
        <p:spPr>
          <a:xfrm>
            <a:off x="0" y="1600200"/>
            <a:ext cx="4495800" cy="4114800"/>
          </a:xfrm>
        </p:spPr>
      </p:pic>
      <p:pic>
        <p:nvPicPr>
          <p:cNvPr id="9" name="Content Placeholder 8" descr="WebCamThermalIceVol.jpg"/>
          <p:cNvPicPr>
            <a:picLocks noGrp="1" noChangeAspect="1"/>
          </p:cNvPicPr>
          <p:nvPr>
            <p:ph sz="half" idx="2"/>
          </p:nvPr>
        </p:nvPicPr>
        <p:blipFill>
          <a:blip r:embed="rId4" cstate="print"/>
          <a:stretch>
            <a:fillRect/>
          </a:stretch>
        </p:blipFill>
        <p:spPr>
          <a:xfrm>
            <a:off x="4572000" y="1600200"/>
            <a:ext cx="4572000" cy="41148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86</a:t>
            </a:fld>
            <a:endParaRPr lang="en-US">
              <a:solidFill>
                <a:prstClr val="white">
                  <a:shade val="50000"/>
                </a:prstClr>
              </a:solidFill>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1000" r="-11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2286000" y="0"/>
            <a:ext cx="6858000" cy="1143000"/>
          </a:xfrm>
        </p:spPr>
        <p:txBody>
          <a:bodyPr/>
          <a:lstStyle/>
          <a:p>
            <a:r>
              <a:rPr lang="en-US" dirty="0" smtClean="0">
                <a:solidFill>
                  <a:srgbClr val="FF0000"/>
                </a:solidFill>
              </a:rPr>
              <a:t>Volcanoes and Lightning</a:t>
            </a:r>
            <a:endParaRPr lang="en-US" dirty="0">
              <a:solidFill>
                <a:srgbClr val="FF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87</a:t>
            </a:fld>
            <a:endParaRPr lang="en-US">
              <a:solidFill>
                <a:prstClr val="white">
                  <a:shade val="50000"/>
                </a:prstClr>
              </a:solidFill>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Lightning detection</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LightningDetectionAshProduction.jpg"/>
          <p:cNvPicPr>
            <a:picLocks noGrp="1" noChangeAspect="1"/>
          </p:cNvPicPr>
          <p:nvPr>
            <p:ph idx="1"/>
          </p:nvPr>
        </p:nvPicPr>
        <p:blipFill>
          <a:blip r:embed="rId3" cstate="print"/>
          <a:stretch>
            <a:fillRect/>
          </a:stretch>
        </p:blipFill>
        <p:spPr>
          <a:xfrm>
            <a:off x="609601" y="1219200"/>
            <a:ext cx="7924800" cy="5333999"/>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88</a:t>
            </a:fld>
            <a:endParaRPr lang="en-US">
              <a:solidFill>
                <a:prstClr val="white">
                  <a:shade val="50000"/>
                </a:prstClr>
              </a:solidFill>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effectLst>
                  <a:outerShdw blurRad="38100" dist="38100" dir="2700000" algn="tl">
                    <a:srgbClr val="000000">
                      <a:alpha val="43137"/>
                    </a:srgbClr>
                  </a:outerShdw>
                </a:effectLst>
              </a:rPr>
              <a:t>Lightning video here</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Vimeo-11020203] Eld_000051.jpg"/>
          <p:cNvPicPr>
            <a:picLocks noGrp="1" noChangeAspect="1"/>
          </p:cNvPicPr>
          <p:nvPr>
            <p:ph idx="1"/>
          </p:nvPr>
        </p:nvPicPr>
        <p:blipFill>
          <a:blip r:embed="rId3" cstate="print"/>
          <a:stretch>
            <a:fillRect/>
          </a:stretch>
        </p:blipFill>
        <p:spPr>
          <a:xfrm>
            <a:off x="1524000" y="1935162"/>
            <a:ext cx="6096000" cy="40386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89</a:t>
            </a:fld>
            <a:endParaRPr lang="en-US">
              <a:solidFill>
                <a:prstClr val="white">
                  <a:shade val="50000"/>
                </a:prstClr>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p:txBody>
          <a:bodyPr/>
          <a:lstStyle/>
          <a:p>
            <a:pPr eaLnBrk="1" hangingPunct="1">
              <a:defRPr/>
            </a:pPr>
            <a:r>
              <a:rPr lang="en-US" dirty="0" smtClean="0">
                <a:solidFill>
                  <a:srgbClr val="C00000"/>
                </a:solidFill>
                <a:effectLst>
                  <a:outerShdw blurRad="38100" dist="38100" dir="2700000" algn="tl">
                    <a:srgbClr val="000000">
                      <a:alpha val="43137"/>
                    </a:srgbClr>
                  </a:outerShdw>
                </a:effectLst>
              </a:rPr>
              <a:t>Recent History…continued</a:t>
            </a:r>
          </a:p>
        </p:txBody>
      </p:sp>
      <p:sp>
        <p:nvSpPr>
          <p:cNvPr id="204803" name="Rectangle 3"/>
          <p:cNvSpPr>
            <a:spLocks noGrp="1" noChangeArrowheads="1"/>
          </p:cNvSpPr>
          <p:nvPr>
            <p:ph type="body" idx="1"/>
          </p:nvPr>
        </p:nvSpPr>
        <p:spPr>
          <a:xfrm>
            <a:off x="457200" y="1524000"/>
            <a:ext cx="8229600" cy="4724400"/>
          </a:xfrm>
        </p:spPr>
        <p:txBody>
          <a:bodyPr/>
          <a:lstStyle/>
          <a:p>
            <a:pPr eaLnBrk="1" hangingPunct="1">
              <a:lnSpc>
                <a:spcPct val="80000"/>
              </a:lnSpc>
              <a:buFontTx/>
              <a:buChar char="•"/>
              <a:defRPr/>
            </a:pPr>
            <a:r>
              <a:rPr lang="en-US" sz="2000" dirty="0" smtClean="0">
                <a:solidFill>
                  <a:schemeClr val="bg1"/>
                </a:solidFill>
              </a:rPr>
              <a:t>AVO is now staffed 24/7 </a:t>
            </a:r>
          </a:p>
          <a:p>
            <a:pPr eaLnBrk="1" hangingPunct="1">
              <a:lnSpc>
                <a:spcPct val="80000"/>
              </a:lnSpc>
              <a:buFont typeface="Wingdings" pitchFamily="2" charset="2"/>
              <a:buNone/>
              <a:defRPr/>
            </a:pPr>
            <a:endParaRPr lang="en-US" sz="2000" dirty="0" smtClean="0">
              <a:solidFill>
                <a:schemeClr val="bg1"/>
              </a:solidFill>
            </a:endParaRPr>
          </a:p>
          <a:p>
            <a:pPr eaLnBrk="1" hangingPunct="1">
              <a:lnSpc>
                <a:spcPct val="80000"/>
              </a:lnSpc>
              <a:buFontTx/>
              <a:buChar char="•"/>
              <a:defRPr/>
            </a:pPr>
            <a:r>
              <a:rPr lang="en-US" sz="2000" dirty="0" smtClean="0">
                <a:solidFill>
                  <a:schemeClr val="bg1"/>
                </a:solidFill>
              </a:rPr>
              <a:t>November 5, 2008 - Redoubt aviation color code raised from GREEN to YELLOW and alert level to ADVISORY based on increased gas emissions, melting snow/ice near the summit, and subtle increases in seismicity.  This may be associated with a change in the volcanoes hydrothermal system – possibly associated with an influx of new magma within the volcano</a:t>
            </a:r>
          </a:p>
          <a:p>
            <a:pPr eaLnBrk="1" hangingPunct="1">
              <a:lnSpc>
                <a:spcPct val="80000"/>
              </a:lnSpc>
              <a:buFontTx/>
              <a:buChar char="•"/>
              <a:defRPr/>
            </a:pPr>
            <a:endParaRPr lang="en-US" sz="2000" dirty="0" smtClean="0">
              <a:solidFill>
                <a:schemeClr val="bg1"/>
              </a:solidFill>
            </a:endParaRPr>
          </a:p>
          <a:p>
            <a:pPr eaLnBrk="1" hangingPunct="1">
              <a:lnSpc>
                <a:spcPct val="80000"/>
              </a:lnSpc>
              <a:buFontTx/>
              <a:buChar char="•"/>
              <a:defRPr/>
            </a:pPr>
            <a:r>
              <a:rPr lang="en-US" sz="2000" dirty="0" smtClean="0">
                <a:solidFill>
                  <a:schemeClr val="bg1"/>
                </a:solidFill>
              </a:rPr>
              <a:t>Beginning on Friday January 23, 2009 – Slight increase in seismicity at summit (surrounding sensors not showing increases)</a:t>
            </a:r>
          </a:p>
          <a:p>
            <a:pPr eaLnBrk="1" hangingPunct="1">
              <a:lnSpc>
                <a:spcPct val="80000"/>
              </a:lnSpc>
              <a:buFontTx/>
              <a:buChar char="•"/>
              <a:defRPr/>
            </a:pPr>
            <a:endParaRPr lang="en-US" sz="2000" dirty="0" smtClean="0">
              <a:solidFill>
                <a:schemeClr val="bg1"/>
              </a:solidFill>
            </a:endParaRPr>
          </a:p>
          <a:p>
            <a:pPr eaLnBrk="1" hangingPunct="1">
              <a:lnSpc>
                <a:spcPct val="80000"/>
              </a:lnSpc>
              <a:buFontTx/>
              <a:buChar char="•"/>
              <a:defRPr/>
            </a:pPr>
            <a:r>
              <a:rPr lang="en-US" sz="2000" dirty="0" smtClean="0">
                <a:solidFill>
                  <a:schemeClr val="bg1"/>
                </a:solidFill>
              </a:rPr>
              <a:t>Beginning ~10z Sunday January 25, 2009 – nearly continuous tremors near summit.  </a:t>
            </a:r>
          </a:p>
          <a:p>
            <a:pPr eaLnBrk="1" hangingPunct="1">
              <a:lnSpc>
                <a:spcPct val="80000"/>
              </a:lnSpc>
              <a:buFontTx/>
              <a:buChar char="•"/>
              <a:defRPr/>
            </a:pPr>
            <a:endParaRPr lang="en-US" sz="1400" dirty="0" smtClean="0">
              <a:solidFill>
                <a:schemeClr val="bg1"/>
              </a:solidFill>
            </a:endParaRPr>
          </a:p>
          <a:p>
            <a:pPr eaLnBrk="1" hangingPunct="1">
              <a:lnSpc>
                <a:spcPct val="80000"/>
              </a:lnSpc>
              <a:buFontTx/>
              <a:buChar char="•"/>
              <a:defRPr/>
            </a:pPr>
            <a:endParaRPr lang="en-US" sz="1400" dirty="0" smtClean="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Measurement and Monitoring of the Volcano</a:t>
            </a:r>
            <a:endParaRPr lang="en-US" dirty="0">
              <a:solidFill>
                <a:srgbClr val="C00000"/>
              </a:solidFill>
              <a:effectLst>
                <a:outerShdw blurRad="38100" dist="38100" dir="2700000" algn="tl">
                  <a:srgbClr val="000000">
                    <a:alpha val="43137"/>
                  </a:srgbClr>
                </a:outerShdw>
              </a:effectLst>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90</a:t>
            </a:fld>
            <a:endParaRPr lang="en-US">
              <a:solidFill>
                <a:prstClr val="white">
                  <a:shade val="50000"/>
                </a:prstClr>
              </a:solidFill>
            </a:endParaRPr>
          </a:p>
        </p:txBody>
      </p:sp>
      <p:pic>
        <p:nvPicPr>
          <p:cNvPr id="6" name="Picture 5" descr="GEODESY.JPG"/>
          <p:cNvPicPr>
            <a:picLocks noChangeAspect="1"/>
          </p:cNvPicPr>
          <p:nvPr/>
        </p:nvPicPr>
        <p:blipFill>
          <a:blip r:embed="rId3" cstate="print"/>
          <a:stretch>
            <a:fillRect/>
          </a:stretch>
        </p:blipFill>
        <p:spPr>
          <a:xfrm>
            <a:off x="152400" y="1143000"/>
            <a:ext cx="2995001" cy="2514600"/>
          </a:xfrm>
          <a:prstGeom prst="rect">
            <a:avLst/>
          </a:prstGeom>
        </p:spPr>
      </p:pic>
      <p:sp>
        <p:nvSpPr>
          <p:cNvPr id="7" name="TextBox 6"/>
          <p:cNvSpPr txBox="1"/>
          <p:nvPr/>
        </p:nvSpPr>
        <p:spPr>
          <a:xfrm>
            <a:off x="685800" y="3429000"/>
            <a:ext cx="2438400" cy="215444"/>
          </a:xfrm>
          <a:prstGeom prst="rect">
            <a:avLst/>
          </a:prstGeom>
          <a:noFill/>
        </p:spPr>
        <p:txBody>
          <a:bodyPr wrap="square" rtlCol="0">
            <a:spAutoFit/>
          </a:bodyPr>
          <a:lstStyle/>
          <a:p>
            <a:r>
              <a:rPr lang="en-US" sz="800" dirty="0" smtClean="0"/>
              <a:t>Photo by John </a:t>
            </a:r>
            <a:r>
              <a:rPr lang="en-US" sz="800" dirty="0" err="1" smtClean="0"/>
              <a:t>Galetzka</a:t>
            </a:r>
            <a:r>
              <a:rPr lang="en-US" sz="800" dirty="0" smtClean="0"/>
              <a:t>, U.S. Geological Survey</a:t>
            </a:r>
            <a:endParaRPr lang="en-US" sz="800" dirty="0"/>
          </a:p>
        </p:txBody>
      </p:sp>
      <p:sp>
        <p:nvSpPr>
          <p:cNvPr id="8" name="TextBox 7"/>
          <p:cNvSpPr txBox="1"/>
          <p:nvPr/>
        </p:nvSpPr>
        <p:spPr>
          <a:xfrm>
            <a:off x="152400" y="1143000"/>
            <a:ext cx="1143000" cy="369332"/>
          </a:xfrm>
          <a:prstGeom prst="rect">
            <a:avLst/>
          </a:prstGeom>
          <a:noFill/>
        </p:spPr>
        <p:txBody>
          <a:bodyPr wrap="square" rtlCol="0">
            <a:spAutoFit/>
          </a:bodyPr>
          <a:lstStyle/>
          <a:p>
            <a:r>
              <a:rPr lang="en-US" b="1" dirty="0" smtClean="0">
                <a:solidFill>
                  <a:schemeClr val="bg1"/>
                </a:solidFill>
              </a:rPr>
              <a:t>Geodesy</a:t>
            </a:r>
            <a:endParaRPr lang="en-US" b="1" dirty="0">
              <a:solidFill>
                <a:schemeClr val="bg1"/>
              </a:solidFill>
            </a:endParaRPr>
          </a:p>
        </p:txBody>
      </p:sp>
      <p:pic>
        <p:nvPicPr>
          <p:cNvPr id="9" name="Picture 8" descr="Alaska.gif"/>
          <p:cNvPicPr>
            <a:picLocks noChangeAspect="1"/>
          </p:cNvPicPr>
          <p:nvPr/>
        </p:nvPicPr>
        <p:blipFill>
          <a:blip r:embed="rId4" cstate="print"/>
          <a:stretch>
            <a:fillRect/>
          </a:stretch>
        </p:blipFill>
        <p:spPr>
          <a:xfrm>
            <a:off x="3886200" y="1219200"/>
            <a:ext cx="4724400" cy="3486456"/>
          </a:xfrm>
          <a:prstGeom prst="rect">
            <a:avLst/>
          </a:prstGeom>
        </p:spPr>
      </p:pic>
      <p:sp>
        <p:nvSpPr>
          <p:cNvPr id="10" name="TextBox 9"/>
          <p:cNvSpPr txBox="1"/>
          <p:nvPr/>
        </p:nvSpPr>
        <p:spPr>
          <a:xfrm>
            <a:off x="5486400" y="4267200"/>
            <a:ext cx="1524000" cy="646331"/>
          </a:xfrm>
          <a:prstGeom prst="rect">
            <a:avLst/>
          </a:prstGeom>
          <a:noFill/>
        </p:spPr>
        <p:txBody>
          <a:bodyPr wrap="square" rtlCol="0">
            <a:spAutoFit/>
          </a:bodyPr>
          <a:lstStyle/>
          <a:p>
            <a:r>
              <a:rPr lang="en-US" b="1" dirty="0" smtClean="0">
                <a:solidFill>
                  <a:schemeClr val="bg1"/>
                </a:solidFill>
              </a:rPr>
              <a:t>Seismology</a:t>
            </a:r>
          </a:p>
          <a:p>
            <a:endParaRPr lang="en-US" dirty="0"/>
          </a:p>
        </p:txBody>
      </p:sp>
      <p:pic>
        <p:nvPicPr>
          <p:cNvPr id="11" name="Picture 10" descr="PhysVolcan.jpg"/>
          <p:cNvPicPr>
            <a:picLocks noChangeAspect="1"/>
          </p:cNvPicPr>
          <p:nvPr/>
        </p:nvPicPr>
        <p:blipFill>
          <a:blip r:embed="rId5" cstate="print"/>
          <a:stretch>
            <a:fillRect/>
          </a:stretch>
        </p:blipFill>
        <p:spPr>
          <a:xfrm>
            <a:off x="1219200" y="3733800"/>
            <a:ext cx="2562225" cy="2971800"/>
          </a:xfrm>
          <a:prstGeom prst="rect">
            <a:avLst/>
          </a:prstGeom>
        </p:spPr>
      </p:pic>
      <p:sp>
        <p:nvSpPr>
          <p:cNvPr id="12" name="TextBox 11"/>
          <p:cNvSpPr txBox="1"/>
          <p:nvPr/>
        </p:nvSpPr>
        <p:spPr>
          <a:xfrm>
            <a:off x="1219200" y="6019800"/>
            <a:ext cx="1524000" cy="646331"/>
          </a:xfrm>
          <a:prstGeom prst="rect">
            <a:avLst/>
          </a:prstGeom>
          <a:noFill/>
        </p:spPr>
        <p:txBody>
          <a:bodyPr wrap="square" rtlCol="0">
            <a:spAutoFit/>
          </a:bodyPr>
          <a:lstStyle/>
          <a:p>
            <a:r>
              <a:rPr lang="en-US" b="1" dirty="0" smtClean="0">
                <a:solidFill>
                  <a:schemeClr val="bg1"/>
                </a:solidFill>
              </a:rPr>
              <a:t>Physical </a:t>
            </a:r>
            <a:r>
              <a:rPr lang="en-US" b="1" dirty="0" err="1" smtClean="0">
                <a:solidFill>
                  <a:schemeClr val="bg1"/>
                </a:solidFill>
              </a:rPr>
              <a:t>Volcanology</a:t>
            </a:r>
            <a:endParaRPr lang="en-US" b="1" dirty="0">
              <a:solidFill>
                <a:schemeClr val="bg1"/>
              </a:solidFill>
            </a:endParaRPr>
          </a:p>
        </p:txBody>
      </p:sp>
      <p:pic>
        <p:nvPicPr>
          <p:cNvPr id="13" name="Picture 12" descr="igneous.jpg"/>
          <p:cNvPicPr>
            <a:picLocks noChangeAspect="1"/>
          </p:cNvPicPr>
          <p:nvPr/>
        </p:nvPicPr>
        <p:blipFill>
          <a:blip r:embed="rId6" cstate="print"/>
          <a:stretch>
            <a:fillRect/>
          </a:stretch>
        </p:blipFill>
        <p:spPr>
          <a:xfrm>
            <a:off x="4800600" y="4800600"/>
            <a:ext cx="3562350" cy="1828800"/>
          </a:xfrm>
          <a:prstGeom prst="rect">
            <a:avLst/>
          </a:prstGeom>
        </p:spPr>
      </p:pic>
      <p:sp>
        <p:nvSpPr>
          <p:cNvPr id="14" name="TextBox 13"/>
          <p:cNvSpPr txBox="1"/>
          <p:nvPr/>
        </p:nvSpPr>
        <p:spPr>
          <a:xfrm>
            <a:off x="4800600" y="6248400"/>
            <a:ext cx="1219200" cy="369332"/>
          </a:xfrm>
          <a:prstGeom prst="rect">
            <a:avLst/>
          </a:prstGeom>
          <a:noFill/>
        </p:spPr>
        <p:txBody>
          <a:bodyPr wrap="square" rtlCol="0">
            <a:spAutoFit/>
          </a:bodyPr>
          <a:lstStyle/>
          <a:p>
            <a:r>
              <a:rPr lang="en-US" b="1" dirty="0" smtClean="0"/>
              <a:t>Petrology</a:t>
            </a:r>
            <a:endParaRPr lang="en-US" b="1"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1000" r="-11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solidFill>
                  <a:srgbClr val="C00000"/>
                </a:solidFill>
              </a:rPr>
              <a:t>Discovered and Needed</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91</a:t>
            </a:fld>
            <a:endParaRPr lang="en-US">
              <a:solidFill>
                <a:prstClr val="white">
                  <a:shade val="50000"/>
                </a:prstClr>
              </a:solidFill>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GB" sz="2700" dirty="0" smtClean="0">
                <a:solidFill>
                  <a:srgbClr val="C00000"/>
                </a:solidFill>
              </a:rPr>
              <a:t>SUMMARY OF UK’S OBSERVATIONAL NETWORK USED TO MONITOR THE EYJAFJALLAJOKULL ASH PLUME AND VERIFY THE NAME DISPERSION MODEL PREDICTIONS</a:t>
            </a:r>
            <a:r>
              <a:rPr lang="en-US" dirty="0" smtClean="0"/>
              <a:t/>
            </a:r>
            <a:br>
              <a:rPr lang="en-US" dirty="0" smtClean="0"/>
            </a:br>
            <a:endParaRPr lang="en-US" dirty="0"/>
          </a:p>
        </p:txBody>
      </p:sp>
      <p:sp>
        <p:nvSpPr>
          <p:cNvPr id="7" name="Content Placeholder 6"/>
          <p:cNvSpPr>
            <a:spLocks noGrp="1"/>
          </p:cNvSpPr>
          <p:nvPr>
            <p:ph idx="1"/>
          </p:nvPr>
        </p:nvSpPr>
        <p:spPr>
          <a:xfrm>
            <a:off x="457200" y="1828800"/>
            <a:ext cx="8229600" cy="4708525"/>
          </a:xfrm>
        </p:spPr>
        <p:txBody>
          <a:bodyPr/>
          <a:lstStyle/>
          <a:p>
            <a:r>
              <a:rPr lang="en-GB" sz="2400" dirty="0" smtClean="0">
                <a:solidFill>
                  <a:schemeClr val="bg1"/>
                </a:solidFill>
              </a:rPr>
              <a:t>Observational technologies used by VAAC London (Met Office in the UK) to monitor </a:t>
            </a:r>
            <a:r>
              <a:rPr lang="en-GB" sz="2400" u="sng" dirty="0" smtClean="0">
                <a:solidFill>
                  <a:schemeClr val="bg1"/>
                </a:solidFill>
              </a:rPr>
              <a:t>the movement and dispersal</a:t>
            </a:r>
            <a:r>
              <a:rPr lang="en-GB" sz="2400" dirty="0" smtClean="0">
                <a:solidFill>
                  <a:schemeClr val="bg1"/>
                </a:solidFill>
              </a:rPr>
              <a:t> of the volcanic ash cloud from the </a:t>
            </a:r>
            <a:r>
              <a:rPr lang="en-GB" sz="2400" dirty="0" err="1" smtClean="0">
                <a:solidFill>
                  <a:schemeClr val="bg1"/>
                </a:solidFill>
              </a:rPr>
              <a:t>Eyjafjallajokull</a:t>
            </a:r>
            <a:r>
              <a:rPr lang="en-GB" sz="2400" dirty="0" smtClean="0">
                <a:solidFill>
                  <a:schemeClr val="bg1"/>
                </a:solidFill>
              </a:rPr>
              <a:t> volcano in April and May 2010:</a:t>
            </a:r>
          </a:p>
          <a:p>
            <a:pPr>
              <a:buNone/>
            </a:pPr>
            <a:endParaRPr lang="en-GB" sz="2400" dirty="0" smtClean="0">
              <a:solidFill>
                <a:schemeClr val="bg1"/>
              </a:solidFill>
            </a:endParaRPr>
          </a:p>
          <a:p>
            <a:pPr lvl="1"/>
            <a:r>
              <a:rPr lang="en-GB" sz="2000" b="1" dirty="0" smtClean="0">
                <a:solidFill>
                  <a:schemeClr val="bg1"/>
                </a:solidFill>
              </a:rPr>
              <a:t>Operational satellites</a:t>
            </a:r>
          </a:p>
          <a:p>
            <a:pPr lvl="1"/>
            <a:r>
              <a:rPr lang="en-GB" sz="2000" b="1" dirty="0" smtClean="0">
                <a:solidFill>
                  <a:schemeClr val="bg1"/>
                </a:solidFill>
              </a:rPr>
              <a:t>Aircraft</a:t>
            </a:r>
            <a:endParaRPr lang="en-US" sz="2000" b="1" dirty="0" smtClean="0">
              <a:solidFill>
                <a:schemeClr val="bg1"/>
              </a:solidFill>
            </a:endParaRPr>
          </a:p>
          <a:p>
            <a:pPr lvl="1"/>
            <a:r>
              <a:rPr lang="en-GB" sz="2000" b="1" dirty="0" smtClean="0">
                <a:solidFill>
                  <a:schemeClr val="bg1"/>
                </a:solidFill>
              </a:rPr>
              <a:t>Surface Based Observing</a:t>
            </a:r>
          </a:p>
          <a:p>
            <a:pPr lvl="1"/>
            <a:r>
              <a:rPr lang="en-GB" sz="2000" b="1" dirty="0" err="1" smtClean="0">
                <a:solidFill>
                  <a:schemeClr val="bg1"/>
                </a:solidFill>
              </a:rPr>
              <a:t>Intercomparisons</a:t>
            </a:r>
            <a:endParaRPr lang="en-US" sz="2000" b="1" dirty="0" smtClean="0">
              <a:solidFill>
                <a:schemeClr val="bg1"/>
              </a:solidFill>
            </a:endParaRPr>
          </a:p>
          <a:p>
            <a:pPr lvl="1"/>
            <a:endParaRPr lang="en-US" sz="2000" dirty="0" smtClean="0">
              <a:solidFill>
                <a:schemeClr val="bg1"/>
              </a:solidFill>
            </a:endParaRPr>
          </a:p>
          <a:p>
            <a:pPr lvl="1"/>
            <a:endParaRPr lang="en-US" sz="2000" dirty="0">
              <a:solidFill>
                <a:schemeClr val="bg1"/>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10/25/2010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92</a:t>
            </a:fld>
            <a:endParaRPr lang="en-US">
              <a:solidFill>
                <a:prstClr val="white">
                  <a:shade val="50000"/>
                </a:prstClr>
              </a:solidFill>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rPr>
              <a:t>Lessons Learned</a:t>
            </a:r>
            <a:endParaRPr lang="en-US" dirty="0">
              <a:solidFill>
                <a:srgbClr val="C00000"/>
              </a:solidFill>
            </a:endParaRPr>
          </a:p>
        </p:txBody>
      </p:sp>
      <p:sp>
        <p:nvSpPr>
          <p:cNvPr id="5" name="Content Placeholder 4"/>
          <p:cNvSpPr>
            <a:spLocks noGrp="1"/>
          </p:cNvSpPr>
          <p:nvPr>
            <p:ph idx="1"/>
          </p:nvPr>
        </p:nvSpPr>
        <p:spPr>
          <a:xfrm>
            <a:off x="457200" y="1143000"/>
            <a:ext cx="8229600" cy="5165725"/>
          </a:xfrm>
        </p:spPr>
        <p:txBody>
          <a:bodyPr/>
          <a:lstStyle/>
          <a:p>
            <a:r>
              <a:rPr lang="en-US" dirty="0" smtClean="0">
                <a:solidFill>
                  <a:schemeClr val="bg1"/>
                </a:solidFill>
              </a:rPr>
              <a:t>Establish [ICAO] standards and guidance concerning re-suspended (wind-blown) ash in METAR/SPECI, TAF and VA SIGMET;</a:t>
            </a:r>
          </a:p>
          <a:p>
            <a:r>
              <a:rPr lang="en-US" dirty="0" smtClean="0">
                <a:solidFill>
                  <a:schemeClr val="bg1"/>
                </a:solidFill>
              </a:rPr>
              <a:t>Consider VA SIGMET simplification when complex (multi layered, multi coordinate) ash clouds develop;</a:t>
            </a:r>
          </a:p>
          <a:p>
            <a:r>
              <a:rPr lang="en-US" dirty="0" smtClean="0">
                <a:solidFill>
                  <a:schemeClr val="bg1"/>
                </a:solidFill>
              </a:rPr>
              <a:t>Review the vertical segmentation of the VAAC products in order to </a:t>
            </a:r>
            <a:r>
              <a:rPr lang="en-US" dirty="0" err="1" smtClean="0">
                <a:solidFill>
                  <a:schemeClr val="bg1"/>
                </a:solidFill>
              </a:rPr>
              <a:t>maximise</a:t>
            </a:r>
            <a:r>
              <a:rPr lang="en-US" dirty="0" smtClean="0">
                <a:solidFill>
                  <a:schemeClr val="bg1"/>
                </a:solidFill>
              </a:rPr>
              <a:t> the use of non-contaminated airspace;</a:t>
            </a:r>
          </a:p>
          <a:p>
            <a:r>
              <a:rPr lang="en-US" dirty="0" smtClean="0">
                <a:solidFill>
                  <a:schemeClr val="bg1"/>
                </a:solidFill>
              </a:rPr>
              <a:t>Reduce source parameter uncertainty through improved ash cloud detection and reporting;</a:t>
            </a:r>
          </a:p>
          <a:p>
            <a:endParaRPr lang="en-US" dirty="0"/>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10/25/2010</a:t>
            </a:fld>
            <a:endParaRPr lang="en-US" dirty="0">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93</a:t>
            </a:fld>
            <a:endParaRPr lang="en-US">
              <a:solidFill>
                <a:prstClr val="white">
                  <a:shade val="50000"/>
                </a:prstClr>
              </a:solidFill>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838200"/>
          </a:xfrm>
        </p:spPr>
        <p:txBody>
          <a:bodyPr/>
          <a:lstStyle/>
          <a:p>
            <a:r>
              <a:rPr lang="en-US" dirty="0" smtClean="0">
                <a:solidFill>
                  <a:srgbClr val="C00000"/>
                </a:solidFill>
                <a:effectLst>
                  <a:outerShdw blurRad="38100" dist="38100" dir="2700000" algn="tl">
                    <a:srgbClr val="000000">
                      <a:alpha val="43137"/>
                    </a:srgbClr>
                  </a:outerShdw>
                </a:effectLst>
              </a:rPr>
              <a:t>More Lessons Learned</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371600"/>
            <a:ext cx="8229600" cy="4953000"/>
          </a:xfrm>
        </p:spPr>
        <p:txBody>
          <a:bodyPr/>
          <a:lstStyle/>
          <a:p>
            <a:r>
              <a:rPr lang="en-US" dirty="0" smtClean="0">
                <a:solidFill>
                  <a:schemeClr val="bg1"/>
                </a:solidFill>
              </a:rPr>
              <a:t>Need to further refine the ‘safe’ levels of ash concentration;</a:t>
            </a:r>
          </a:p>
          <a:p>
            <a:r>
              <a:rPr lang="en-US" dirty="0" smtClean="0">
                <a:solidFill>
                  <a:schemeClr val="bg1"/>
                </a:solidFill>
              </a:rPr>
              <a:t>Need to consider longer duration volcanic ash exercises in order to increase participation and improve the coordinated response to a future volcanic ash event;</a:t>
            </a:r>
          </a:p>
          <a:p>
            <a:r>
              <a:rPr lang="en-US" dirty="0" smtClean="0">
                <a:solidFill>
                  <a:schemeClr val="bg1"/>
                </a:solidFill>
              </a:rPr>
              <a:t>Need to identify a leadership/coordinating body that will facilitate the management of a crisis (in the region);</a:t>
            </a: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94</a:t>
            </a:fld>
            <a:endParaRPr lang="en-US">
              <a:solidFill>
                <a:prstClr val="white">
                  <a:shade val="50000"/>
                </a:prstClr>
              </a:solidFill>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More Lessons Learned</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143000"/>
            <a:ext cx="8229600" cy="5029200"/>
          </a:xfrm>
        </p:spPr>
        <p:txBody>
          <a:bodyPr/>
          <a:lstStyle/>
          <a:p>
            <a:r>
              <a:rPr lang="en-US" dirty="0" smtClean="0">
                <a:solidFill>
                  <a:schemeClr val="bg1"/>
                </a:solidFill>
              </a:rPr>
              <a:t>Need to encourage national regulatory authorities, such as national CAAs, to become more involved in facilitating the conducting of the regular volcanic ash exercises in the EUR and NAT Regions;</a:t>
            </a:r>
          </a:p>
          <a:p>
            <a:r>
              <a:rPr lang="en-US" dirty="0" smtClean="0">
                <a:solidFill>
                  <a:schemeClr val="bg1"/>
                </a:solidFill>
              </a:rPr>
              <a:t>Need to limit CFMU teleconference participation and establish secure communications lines;</a:t>
            </a:r>
          </a:p>
          <a:p>
            <a:r>
              <a:rPr lang="en-US" dirty="0" smtClean="0">
                <a:solidFill>
                  <a:schemeClr val="bg1"/>
                </a:solidFill>
              </a:rPr>
              <a:t>Exercise interface changes between adjacent FIRs when Danger Areas are established based on different ash concentration thresholds.</a:t>
            </a:r>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95</a:t>
            </a:fld>
            <a:endParaRPr lang="en-US">
              <a:solidFill>
                <a:prstClr val="white">
                  <a:shade val="50000"/>
                </a:prstClr>
              </a:solidFill>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sz="3100" dirty="0" smtClean="0">
                <a:solidFill>
                  <a:srgbClr val="FFC000"/>
                </a:solidFill>
                <a:effectLst>
                  <a:outerShdw blurRad="38100" dist="38100" dir="2700000" algn="tl">
                    <a:srgbClr val="000000">
                      <a:alpha val="43137"/>
                    </a:srgbClr>
                  </a:outerShdw>
                </a:effectLst>
              </a:rPr>
              <a:t>Atlantic Conference on </a:t>
            </a:r>
            <a:r>
              <a:rPr lang="en-US" sz="3100" dirty="0" err="1" smtClean="0">
                <a:solidFill>
                  <a:srgbClr val="FFC000"/>
                </a:solidFill>
                <a:effectLst>
                  <a:outerShdw blurRad="38100" dist="38100" dir="2700000" algn="tl">
                    <a:srgbClr val="000000">
                      <a:alpha val="43137"/>
                    </a:srgbClr>
                  </a:outerShdw>
                </a:effectLst>
              </a:rPr>
              <a:t>Eyjafjallajökull</a:t>
            </a:r>
            <a:r>
              <a:rPr lang="en-US" sz="3100" dirty="0" smtClean="0">
                <a:solidFill>
                  <a:srgbClr val="FFC000"/>
                </a:solidFill>
                <a:effectLst>
                  <a:outerShdw blurRad="38100" dist="38100" dir="2700000" algn="tl">
                    <a:srgbClr val="000000">
                      <a:alpha val="43137"/>
                    </a:srgbClr>
                  </a:outerShdw>
                </a:effectLst>
              </a:rPr>
              <a:t> and Aviation September, 2010 in Keflavik, Iceland</a:t>
            </a:r>
            <a:r>
              <a:rPr lang="en-US" dirty="0" smtClean="0"/>
              <a:t/>
            </a:r>
            <a:br>
              <a:rPr lang="en-US" dirty="0" smtClean="0"/>
            </a:br>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96</a:t>
            </a:fld>
            <a:endParaRPr lang="en-US">
              <a:solidFill>
                <a:prstClr val="white">
                  <a:shade val="50000"/>
                </a:prstClr>
              </a:solidFill>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lstStyle/>
          <a:p>
            <a:r>
              <a:rPr lang="en-US" dirty="0" smtClean="0">
                <a:solidFill>
                  <a:srgbClr val="C00000"/>
                </a:solidFill>
                <a:effectLst>
                  <a:outerShdw blurRad="38100" dist="38100" dir="2700000" algn="tl">
                    <a:srgbClr val="000000">
                      <a:alpha val="43137"/>
                    </a:srgbClr>
                  </a:outerShdw>
                </a:effectLst>
              </a:rPr>
              <a:t>The Safety Issues</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0" y="914400"/>
            <a:ext cx="9144000" cy="5318125"/>
          </a:xfrm>
        </p:spPr>
        <p:txBody>
          <a:bodyPr/>
          <a:lstStyle/>
          <a:p>
            <a:r>
              <a:rPr lang="en-US" sz="2400" dirty="0" smtClean="0">
                <a:solidFill>
                  <a:schemeClr val="bg1"/>
                </a:solidFill>
              </a:rPr>
              <a:t>Overriding view of the presenters was that the operator should have the primary responsibility for making the decisions of where, when and how to operate, but that it must be done within a risk assessment framework established by the airlines.</a:t>
            </a:r>
          </a:p>
          <a:p>
            <a:r>
              <a:rPr lang="en-US" sz="2400" dirty="0" smtClean="0">
                <a:solidFill>
                  <a:schemeClr val="bg1"/>
                </a:solidFill>
              </a:rPr>
              <a:t>The phenomenon of volcanic ash should be treated in the same way as turbulence and icing.</a:t>
            </a:r>
          </a:p>
          <a:p>
            <a:r>
              <a:rPr lang="en-US" sz="2400" dirty="0" smtClean="0">
                <a:solidFill>
                  <a:schemeClr val="bg1"/>
                </a:solidFill>
              </a:rPr>
              <a:t>The possibility of shifting the decision making responsibility to the airlines caused concern from some pilots organizations for fear  pilots could be put under pressure by the airlines.</a:t>
            </a:r>
          </a:p>
          <a:p>
            <a:r>
              <a:rPr lang="en-US" sz="2400" dirty="0" smtClean="0">
                <a:solidFill>
                  <a:schemeClr val="bg1"/>
                </a:solidFill>
              </a:rPr>
              <a:t>Many of those attending in the audience expressed the view that the authorities should have the ultimate decision role.  </a:t>
            </a:r>
          </a:p>
          <a:p>
            <a:r>
              <a:rPr lang="en-US" sz="2400" dirty="0" smtClean="0">
                <a:solidFill>
                  <a:schemeClr val="bg1"/>
                </a:solidFill>
              </a:rPr>
              <a:t>Ultimately, there was no consensus as to the answers.</a:t>
            </a: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97</a:t>
            </a:fld>
            <a:endParaRPr lang="en-US">
              <a:solidFill>
                <a:prstClr val="white">
                  <a:shade val="50000"/>
                </a:prstClr>
              </a:solidFill>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r>
              <a:rPr lang="en-US" dirty="0" smtClean="0">
                <a:solidFill>
                  <a:srgbClr val="C00000"/>
                </a:solidFill>
              </a:rPr>
              <a:t>Scientific Aspects</a:t>
            </a:r>
            <a:endParaRPr lang="en-US" dirty="0">
              <a:solidFill>
                <a:srgbClr val="C00000"/>
              </a:solidFill>
            </a:endParaRPr>
          </a:p>
        </p:txBody>
      </p:sp>
      <p:sp>
        <p:nvSpPr>
          <p:cNvPr id="3" name="Content Placeholder 2"/>
          <p:cNvSpPr>
            <a:spLocks noGrp="1"/>
          </p:cNvSpPr>
          <p:nvPr>
            <p:ph idx="1"/>
          </p:nvPr>
        </p:nvSpPr>
        <p:spPr>
          <a:xfrm>
            <a:off x="457200" y="914400"/>
            <a:ext cx="8229600" cy="5394325"/>
          </a:xfrm>
        </p:spPr>
        <p:txBody>
          <a:bodyPr/>
          <a:lstStyle/>
          <a:p>
            <a:r>
              <a:rPr lang="en-US" sz="2400" dirty="0" smtClean="0">
                <a:solidFill>
                  <a:schemeClr val="bg1"/>
                </a:solidFill>
              </a:rPr>
              <a:t>One of the weaknesses of the forecasts was that the limited capabilities were available for monitoring the ash output at source. </a:t>
            </a:r>
          </a:p>
          <a:p>
            <a:r>
              <a:rPr lang="en-US" sz="2400" dirty="0" smtClean="0">
                <a:solidFill>
                  <a:schemeClr val="bg1"/>
                </a:solidFill>
              </a:rPr>
              <a:t>The forecasts were dependent on the estimate of ash discharge from the volcano. </a:t>
            </a:r>
          </a:p>
          <a:p>
            <a:r>
              <a:rPr lang="en-US" sz="2400" dirty="0" smtClean="0">
                <a:solidFill>
                  <a:schemeClr val="bg1"/>
                </a:solidFill>
              </a:rPr>
              <a:t>Airborne measurements made by various organizations clearly indicate that the predicted ash concentrations were significantly overestimated.</a:t>
            </a:r>
          </a:p>
          <a:p>
            <a:r>
              <a:rPr lang="en-US" sz="2400" dirty="0" smtClean="0">
                <a:solidFill>
                  <a:schemeClr val="bg1"/>
                </a:solidFill>
              </a:rPr>
              <a:t>Overall conclusion - that there is a strong need to be able to </a:t>
            </a:r>
            <a:r>
              <a:rPr lang="en-US" sz="2400" b="1" u="sng" dirty="0" smtClean="0">
                <a:solidFill>
                  <a:schemeClr val="bg1"/>
                </a:solidFill>
              </a:rPr>
              <a:t>successfully</a:t>
            </a:r>
            <a:r>
              <a:rPr lang="en-US" sz="2400" dirty="0" smtClean="0">
                <a:solidFill>
                  <a:schemeClr val="bg1"/>
                </a:solidFill>
              </a:rPr>
              <a:t> integrate satellite, airborne and ground (remote and in-situ) data into the forecast/modeling process.  This is NOT the current state of the situation.</a:t>
            </a:r>
            <a:endParaRPr lang="en-US" sz="2400"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98</a:t>
            </a:fld>
            <a:endParaRPr lang="en-US">
              <a:solidFill>
                <a:prstClr val="white">
                  <a:shade val="50000"/>
                </a:prstClr>
              </a:solidFill>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Technical Aspects</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0" y="1143000"/>
            <a:ext cx="9144000" cy="5165725"/>
          </a:xfrm>
        </p:spPr>
        <p:txBody>
          <a:bodyPr/>
          <a:lstStyle/>
          <a:p>
            <a:r>
              <a:rPr lang="en-US" dirty="0" smtClean="0">
                <a:solidFill>
                  <a:schemeClr val="bg1"/>
                </a:solidFill>
              </a:rPr>
              <a:t>There is a great need to improve the availability of accurate information on ash concentrations.</a:t>
            </a:r>
          </a:p>
          <a:p>
            <a:r>
              <a:rPr lang="en-US" dirty="0" smtClean="0">
                <a:solidFill>
                  <a:schemeClr val="bg1"/>
                </a:solidFill>
              </a:rPr>
              <a:t>All inspections of engines that were exposed to forecast volcanic ash had resulted in nil findings.</a:t>
            </a:r>
          </a:p>
          <a:p>
            <a:r>
              <a:rPr lang="en-US" dirty="0" smtClean="0">
                <a:solidFill>
                  <a:schemeClr val="bg1"/>
                </a:solidFill>
              </a:rPr>
              <a:t>Rolls-Royce  has determined, by investigating some 350 engines, that operation in ash concentration of 2 mg/m3 is safe.  Therefore, the big question is – what concentration is unsafe…or is it just a matter of </a:t>
            </a:r>
            <a:r>
              <a:rPr lang="en-US" b="1" dirty="0" smtClean="0">
                <a:solidFill>
                  <a:schemeClr val="bg1"/>
                </a:solidFill>
              </a:rPr>
              <a:t>total (critical) accumulation through time</a:t>
            </a:r>
            <a:r>
              <a:rPr lang="en-US" dirty="0" smtClean="0">
                <a:solidFill>
                  <a:schemeClr val="bg1"/>
                </a:solidFill>
              </a:rPr>
              <a:t>.</a:t>
            </a:r>
          </a:p>
          <a:p>
            <a:r>
              <a:rPr lang="en-US" dirty="0" smtClean="0">
                <a:solidFill>
                  <a:schemeClr val="bg1"/>
                </a:solidFill>
              </a:rPr>
              <a:t>Manufacturers still advise that operation in visible or discernable ash should be avoided. </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10/25/2010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99</a:t>
            </a:fld>
            <a:endParaRPr lang="en-US">
              <a:solidFill>
                <a:prstClr val="white">
                  <a:shade val="50000"/>
                </a:prstClr>
              </a:solidFill>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LAPSEDTIME" val="24.438"/>
  <p:tag name="AUDIO_ID" val="256"/>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lnDef>
      <a:spPr>
        <a:ln>
          <a:tailEnd type="arrow"/>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7217</TotalTime>
  <Words>15545</Words>
  <Application>Microsoft Office PowerPoint</Application>
  <PresentationFormat>On-screen Show (4:3)</PresentationFormat>
  <Paragraphs>1190</Paragraphs>
  <Slides>123</Slides>
  <Notes>94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123</vt:i4>
      </vt:variant>
    </vt:vector>
  </HeadingPairs>
  <TitlesOfParts>
    <vt:vector size="125" baseType="lpstr">
      <vt:lpstr>Apex</vt:lpstr>
      <vt:lpstr>Bitmap Image</vt:lpstr>
      <vt:lpstr>Volcanoes  and Volcanic Ash Part 2</vt:lpstr>
      <vt:lpstr>Short Summary from Part 1 of Volcanoes and Volcanic Ash</vt:lpstr>
      <vt:lpstr>Short Summary Continued…</vt:lpstr>
      <vt:lpstr>Objectives of this Session</vt:lpstr>
      <vt:lpstr>Redoubt Volcano</vt:lpstr>
      <vt:lpstr>Redoubt Volcano</vt:lpstr>
      <vt:lpstr>History</vt:lpstr>
      <vt:lpstr>Recent History</vt:lpstr>
      <vt:lpstr>Recent History…continued</vt:lpstr>
      <vt:lpstr>Recent History…continued</vt:lpstr>
      <vt:lpstr>Earthquake Activity</vt:lpstr>
      <vt:lpstr>Redoubt Webicorder</vt:lpstr>
      <vt:lpstr>NOAA ARL HySPLIT</vt:lpstr>
      <vt:lpstr>The Eruption</vt:lpstr>
      <vt:lpstr>Eruption Results</vt:lpstr>
      <vt:lpstr>Slide 16</vt:lpstr>
      <vt:lpstr>Slide 17</vt:lpstr>
      <vt:lpstr>Slide 18</vt:lpstr>
      <vt:lpstr>Slide 19</vt:lpstr>
      <vt:lpstr>Slide 20</vt:lpstr>
      <vt:lpstr>Slide 21</vt:lpstr>
      <vt:lpstr>Slide 22</vt:lpstr>
      <vt:lpstr>Slide 23</vt:lpstr>
      <vt:lpstr>Slide 24</vt:lpstr>
      <vt:lpstr>Slide 25</vt:lpstr>
      <vt:lpstr>2009 Redoubt Hazards</vt:lpstr>
      <vt:lpstr>Results continued…</vt:lpstr>
      <vt:lpstr>Volcanic Ash Advisory</vt:lpstr>
      <vt:lpstr>Findings</vt:lpstr>
      <vt:lpstr>Organizational Structure</vt:lpstr>
      <vt:lpstr>NWS Ash Program Structure</vt:lpstr>
      <vt:lpstr>Products issued by NWS </vt:lpstr>
      <vt:lpstr>Organizational Timeline</vt:lpstr>
      <vt:lpstr>The Original Goals (1995)</vt:lpstr>
      <vt:lpstr>New (Recent) Goals (2004)</vt:lpstr>
      <vt:lpstr>Recent Goals (2004) Continued… </vt:lpstr>
      <vt:lpstr>The Reason for a 5 Minute Warning (System)</vt:lpstr>
      <vt:lpstr>Today’s Goals (from the 2007 National Volcanic Ash Operations Plan for Aviation) </vt:lpstr>
      <vt:lpstr>  US Volcano Observatories</vt:lpstr>
      <vt:lpstr>Volcano Observatories</vt:lpstr>
      <vt:lpstr>Volcano Observatories Also…</vt:lpstr>
      <vt:lpstr>AVO – Volcanic Activity Notice </vt:lpstr>
      <vt:lpstr>Slide 43</vt:lpstr>
      <vt:lpstr>Alaska National Weather Service (NWS) Offices  and the  Alaska Volcano Observatories (VO)</vt:lpstr>
      <vt:lpstr>Slide 45</vt:lpstr>
      <vt:lpstr>Slide 46</vt:lpstr>
      <vt:lpstr>Slide 47</vt:lpstr>
      <vt:lpstr>  Alaska National Weather Service (NWS) Offices  and the  Alaska Volcano Observatories (VO) </vt:lpstr>
      <vt:lpstr>Volcano Hazards Program </vt:lpstr>
      <vt:lpstr>Alaskan Aviation Weather Unit (AAWU)</vt:lpstr>
      <vt:lpstr>VAACs of the World</vt:lpstr>
      <vt:lpstr>Volcanic Ash Advisory Centers (VAAC)</vt:lpstr>
      <vt:lpstr>VAAC</vt:lpstr>
      <vt:lpstr>After eruption/ash detection</vt:lpstr>
      <vt:lpstr>Information Used</vt:lpstr>
      <vt:lpstr>Pilot Reports</vt:lpstr>
      <vt:lpstr>Pilot Reports (PIREPs)</vt:lpstr>
      <vt:lpstr>PIREP Example </vt:lpstr>
      <vt:lpstr> Volcanic Ash Forecast Process and Actions</vt:lpstr>
      <vt:lpstr>VA SIGMET</vt:lpstr>
      <vt:lpstr>Meteorological Watch Offices (MWO)</vt:lpstr>
      <vt:lpstr>Example SIGMET from Redoubt Eruption </vt:lpstr>
      <vt:lpstr>Volcanic Ash Forecast Process and Actions</vt:lpstr>
      <vt:lpstr>Volcanic Ash Forecast Process and Actions</vt:lpstr>
      <vt:lpstr>VAAC Volcanic Ash Advisory</vt:lpstr>
      <vt:lpstr>Volcanic Ash Graphic</vt:lpstr>
      <vt:lpstr>VAA Cancellation</vt:lpstr>
      <vt:lpstr>Volcanic Ash Advisories</vt:lpstr>
      <vt:lpstr>International Civil Aviation Organization (ICAO)</vt:lpstr>
      <vt:lpstr>NOTAMS</vt:lpstr>
      <vt:lpstr>Example NOTAM</vt:lpstr>
      <vt:lpstr>ASHTAM (Volcanic Ash NOTAM)</vt:lpstr>
      <vt:lpstr>ASHTAM contains:</vt:lpstr>
      <vt:lpstr>Example ASHTAM</vt:lpstr>
      <vt:lpstr>Eyjafjallajökull</vt:lpstr>
      <vt:lpstr>Time Lapse Video of Eruption</vt:lpstr>
      <vt:lpstr>Ash Plume Apr.15-19, 2010</vt:lpstr>
      <vt:lpstr>Questions Raised from the Eruption of  Iceland’s Eyjafjallajökull Volcano</vt:lpstr>
      <vt:lpstr>Slide 79</vt:lpstr>
      <vt:lpstr>Slide 80</vt:lpstr>
      <vt:lpstr>Economic Impact of the Iceland Volcanic Ash Event</vt:lpstr>
      <vt:lpstr>SUMMARY OF ICELAND´S OBSERVATIONAL NETWORK USED TO MONITOR THE EYJAFJALLAJÖKULL VOLCANIC ASH PLUME AT THE SOURCE</vt:lpstr>
      <vt:lpstr>Slide 83</vt:lpstr>
      <vt:lpstr>Weather Radar</vt:lpstr>
      <vt:lpstr>Radar Plume Height Measurements</vt:lpstr>
      <vt:lpstr>Web cameras</vt:lpstr>
      <vt:lpstr>Volcanoes and Lightning</vt:lpstr>
      <vt:lpstr>Lightning detection</vt:lpstr>
      <vt:lpstr>Lightning video here</vt:lpstr>
      <vt:lpstr>Measurement and Monitoring of the Volcano</vt:lpstr>
      <vt:lpstr>Discovered and Needed</vt:lpstr>
      <vt:lpstr>SUMMARY OF UK’S OBSERVATIONAL NETWORK USED TO MONITOR THE EYJAFJALLAJOKULL ASH PLUME AND VERIFY THE NAME DISPERSION MODEL PREDICTIONS </vt:lpstr>
      <vt:lpstr>Lessons Learned</vt:lpstr>
      <vt:lpstr>More Lessons Learned</vt:lpstr>
      <vt:lpstr>More Lessons Learned</vt:lpstr>
      <vt:lpstr>Atlantic Conference on Eyjafjallajökull and Aviation September, 2010 in Keflavik, Iceland </vt:lpstr>
      <vt:lpstr>The Safety Issues</vt:lpstr>
      <vt:lpstr>Scientific Aspects</vt:lpstr>
      <vt:lpstr>Technical Aspects</vt:lpstr>
      <vt:lpstr>Slide 100</vt:lpstr>
      <vt:lpstr>What was Found</vt:lpstr>
      <vt:lpstr>The Alaska Aviation and Volcanic Ash Workshop</vt:lpstr>
      <vt:lpstr>Back to the Future</vt:lpstr>
      <vt:lpstr>IC4D</vt:lpstr>
      <vt:lpstr>IC4D – What Does it Do?</vt:lpstr>
      <vt:lpstr>IC4D - Overview</vt:lpstr>
      <vt:lpstr>IC4D </vt:lpstr>
      <vt:lpstr>Why IC4D?</vt:lpstr>
      <vt:lpstr>AAWU Grids Will Produce:</vt:lpstr>
      <vt:lpstr>IC4D PUFF Model Guidance</vt:lpstr>
      <vt:lpstr>GOES-R</vt:lpstr>
      <vt:lpstr>Synthetic Imagery </vt:lpstr>
      <vt:lpstr>The Advanced Baseline Imager:</vt:lpstr>
      <vt:lpstr>Creating Synthetic Imagery</vt:lpstr>
      <vt:lpstr>Creating Synthetic Imagery</vt:lpstr>
      <vt:lpstr>Synthetic 2 km ABI Bands 7-16 8 May Severe Weather Case (19 UTC)</vt:lpstr>
      <vt:lpstr>? Real, or GOES-R Synthetic?</vt:lpstr>
      <vt:lpstr>Slide 118</vt:lpstr>
      <vt:lpstr>WRF/GOES-R Synthetic Imagery</vt:lpstr>
      <vt:lpstr>California Fires 2007</vt:lpstr>
      <vt:lpstr>Slide 121</vt:lpstr>
      <vt:lpstr>Slide 122</vt:lpstr>
      <vt:lpstr>End of Part 2</vt:lpstr>
    </vt:vector>
  </TitlesOfParts>
  <Company>CIRA\RAMMB</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VolcanIC ASH and Other Hazards Part 2</dc:title>
  <dc:creator>braun</dc:creator>
  <cp:lastModifiedBy>jeff braun</cp:lastModifiedBy>
  <cp:revision>641</cp:revision>
  <dcterms:created xsi:type="dcterms:W3CDTF">2009-11-18T18:45:54Z</dcterms:created>
  <dcterms:modified xsi:type="dcterms:W3CDTF">2010-10-25T18:00:32Z</dcterms:modified>
</cp:coreProperties>
</file>